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0" r:id="rId1"/>
  </p:sldMasterIdLst>
  <p:notesMasterIdLst>
    <p:notesMasterId r:id="rId40"/>
  </p:notesMasterIdLst>
  <p:sldIdLst>
    <p:sldId id="264" r:id="rId2"/>
    <p:sldId id="310" r:id="rId3"/>
    <p:sldId id="309" r:id="rId4"/>
    <p:sldId id="311" r:id="rId5"/>
    <p:sldId id="312" r:id="rId6"/>
    <p:sldId id="314" r:id="rId7"/>
    <p:sldId id="315" r:id="rId8"/>
    <p:sldId id="296" r:id="rId9"/>
    <p:sldId id="305" r:id="rId10"/>
    <p:sldId id="300" r:id="rId11"/>
    <p:sldId id="301" r:id="rId12"/>
    <p:sldId id="317" r:id="rId13"/>
    <p:sldId id="318" r:id="rId14"/>
    <p:sldId id="319" r:id="rId15"/>
    <p:sldId id="320" r:id="rId16"/>
    <p:sldId id="321" r:id="rId17"/>
    <p:sldId id="322" r:id="rId18"/>
    <p:sldId id="324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45" r:id="rId28"/>
    <p:sldId id="335" r:id="rId29"/>
    <p:sldId id="337" r:id="rId30"/>
    <p:sldId id="338" r:id="rId31"/>
    <p:sldId id="339" r:id="rId32"/>
    <p:sldId id="341" r:id="rId33"/>
    <p:sldId id="342" r:id="rId34"/>
    <p:sldId id="343" r:id="rId35"/>
    <p:sldId id="306" r:id="rId36"/>
    <p:sldId id="307" r:id="rId37"/>
    <p:sldId id="308" r:id="rId38"/>
    <p:sldId id="344" r:id="rId39"/>
  </p:sldIdLst>
  <p:sldSz cx="9144000" cy="6858000" type="screen4x3"/>
  <p:notesSz cx="6794500" cy="99314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A4A3A4"/>
          </p15:clr>
        </p15:guide>
        <p15:guide id="2" orient="horz" pos="3974">
          <p15:clr>
            <a:srgbClr val="A4A3A4"/>
          </p15:clr>
        </p15:guide>
        <p15:guide id="3" pos="657">
          <p15:clr>
            <a:srgbClr val="A4A3A4"/>
          </p15:clr>
        </p15:guide>
        <p15:guide id="4" pos="51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AEAEA"/>
    <a:srgbClr val="2A216A"/>
    <a:srgbClr val="7C4218"/>
    <a:srgbClr val="DDDDDD"/>
    <a:srgbClr val="666666"/>
    <a:srgbClr val="FFFFFF"/>
    <a:srgbClr val="365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4" autoAdjust="0"/>
    <p:restoredTop sz="94595" autoAdjust="0"/>
  </p:normalViewPr>
  <p:slideViewPr>
    <p:cSldViewPr>
      <p:cViewPr varScale="1">
        <p:scale>
          <a:sx n="70" d="100"/>
          <a:sy n="70" d="100"/>
        </p:scale>
        <p:origin x="1602" y="72"/>
      </p:cViewPr>
      <p:guideLst>
        <p:guide orient="horz" pos="618"/>
        <p:guide orient="horz" pos="3974"/>
        <p:guide pos="657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392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109" y="0"/>
            <a:ext cx="2944392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718" y="4717415"/>
            <a:ext cx="4983066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392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109" y="9434830"/>
            <a:ext cx="2944392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D0393C-0BD0-4429-BC18-7901C1AD41E0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5558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3C3453-F341-4CCB-B4F3-3F8D2A993557}" type="slidenum">
              <a:rPr lang="da-DK"/>
              <a:pPr/>
              <a:t>2</a:t>
            </a:fld>
            <a:endParaRPr lang="da-DK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4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3C3453-F341-4CCB-B4F3-3F8D2A993557}" type="slidenum">
              <a:rPr lang="da-DK"/>
              <a:pPr/>
              <a:t>18</a:t>
            </a:fld>
            <a:endParaRPr lang="da-DK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54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3C3453-F341-4CCB-B4F3-3F8D2A993557}" type="slidenum">
              <a:rPr lang="da-DK"/>
              <a:pPr/>
              <a:t>20</a:t>
            </a:fld>
            <a:endParaRPr lang="da-DK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39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0393C-0BD0-4429-BC18-7901C1AD41E0}" type="slidenum">
              <a:rPr lang="da-DK" smtClean="0"/>
              <a:pPr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7966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3C3453-F341-4CCB-B4F3-3F8D2A993557}" type="slidenum">
              <a:rPr lang="da-DK"/>
              <a:pPr/>
              <a:t>25</a:t>
            </a:fld>
            <a:endParaRPr lang="da-DK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11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3C3453-F341-4CCB-B4F3-3F8D2A993557}" type="slidenum">
              <a:rPr lang="da-DK"/>
              <a:pPr/>
              <a:t>38</a:t>
            </a:fld>
            <a:endParaRPr lang="da-DK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061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3C3453-F341-4CCB-B4F3-3F8D2A993557}" type="slidenum">
              <a:rPr lang="da-DK"/>
              <a:pPr/>
              <a:t>3</a:t>
            </a:fld>
            <a:endParaRPr lang="da-DK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30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3C3453-F341-4CCB-B4F3-3F8D2A993557}" type="slidenum">
              <a:rPr lang="da-DK"/>
              <a:pPr/>
              <a:t>4</a:t>
            </a:fld>
            <a:endParaRPr lang="da-DK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88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3C3453-F341-4CCB-B4F3-3F8D2A993557}" type="slidenum">
              <a:rPr lang="da-DK"/>
              <a:pPr/>
              <a:t>6</a:t>
            </a:fld>
            <a:endParaRPr lang="da-DK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92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3C3453-F341-4CCB-B4F3-3F8D2A993557}" type="slidenum">
              <a:rPr lang="da-DK"/>
              <a:pPr/>
              <a:t>12</a:t>
            </a:fld>
            <a:endParaRPr lang="da-DK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90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3C3453-F341-4CCB-B4F3-3F8D2A993557}" type="slidenum">
              <a:rPr lang="da-DK"/>
              <a:pPr/>
              <a:t>13</a:t>
            </a:fld>
            <a:endParaRPr lang="da-DK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7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3C3453-F341-4CCB-B4F3-3F8D2A993557}" type="slidenum">
              <a:rPr lang="da-DK"/>
              <a:pPr/>
              <a:t>14</a:t>
            </a:fld>
            <a:endParaRPr lang="da-DK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09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3C3453-F341-4CCB-B4F3-3F8D2A993557}" type="slidenum">
              <a:rPr lang="da-DK"/>
              <a:pPr/>
              <a:t>15</a:t>
            </a:fld>
            <a:endParaRPr lang="da-DK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22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3C3453-F341-4CCB-B4F3-3F8D2A993557}" type="slidenum">
              <a:rPr lang="da-DK"/>
              <a:pPr/>
              <a:t>16</a:t>
            </a:fld>
            <a:endParaRPr lang="da-DK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69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7" descr="HUM_ppt_top_d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88"/>
            <a:ext cx="9144000" cy="1284287"/>
          </a:xfrm>
          <a:prstGeom prst="rect">
            <a:avLst/>
          </a:prstGeom>
          <a:noFill/>
        </p:spPr>
      </p:pic>
      <p:sp>
        <p:nvSpPr>
          <p:cNvPr id="27" name="Line 25"/>
          <p:cNvSpPr>
            <a:spLocks noChangeShapeType="1"/>
          </p:cNvSpPr>
          <p:nvPr userDrawn="1"/>
        </p:nvSpPr>
        <p:spPr bwMode="auto">
          <a:xfrm flipH="1">
            <a:off x="0" y="1171575"/>
            <a:ext cx="8608194" cy="0"/>
          </a:xfrm>
          <a:prstGeom prst="line">
            <a:avLst/>
          </a:prstGeom>
          <a:noFill/>
          <a:ln w="9525">
            <a:solidFill>
              <a:srgbClr val="365AA5"/>
            </a:solidFill>
            <a:round/>
            <a:headEnd/>
            <a:tailEnd/>
          </a:ln>
        </p:spPr>
        <p:txBody>
          <a:bodyPr/>
          <a:lstStyle/>
          <a:p>
            <a:endParaRPr lang="da-DK" noProof="0"/>
          </a:p>
        </p:txBody>
      </p:sp>
      <p:pic>
        <p:nvPicPr>
          <p:cNvPr id="67629" name="Picture 45" descr="top_dk_58"/>
          <p:cNvPicPr>
            <a:picLocks noChangeAspect="1" noChangeArrowheads="1"/>
          </p:cNvPicPr>
          <p:nvPr userDrawn="1"/>
        </p:nvPicPr>
        <p:blipFill>
          <a:blip r:embed="rId3"/>
          <a:srcRect r="20377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4000" y="2065338"/>
            <a:ext cx="6496050" cy="685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da-DK" noProof="0"/>
              <a:t>Klik for at redigere titeltypografi i masteren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44000" y="2930525"/>
            <a:ext cx="6486525" cy="2803525"/>
          </a:xfrm>
        </p:spPr>
        <p:txBody>
          <a:bodyPr/>
          <a:lstStyle>
            <a:lvl1pPr>
              <a:defRPr sz="1400"/>
            </a:lvl1pPr>
          </a:lstStyle>
          <a:p>
            <a:r>
              <a:rPr lang="da-DK" noProof="0"/>
              <a:t>Klik for at redigere undertiteltypografien i </a:t>
            </a:r>
            <a:r>
              <a:rPr lang="da-DK" noProof="0" smtClean="0"/>
              <a:t>masteren</a:t>
            </a:r>
            <a:endParaRPr lang="da-DK" noProof="0"/>
          </a:p>
        </p:txBody>
      </p:sp>
      <p:sp>
        <p:nvSpPr>
          <p:cNvPr id="21" name="Line 46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22" name="TextBox 17"/>
          <p:cNvSpPr txBox="1"/>
          <p:nvPr userDrawn="1"/>
        </p:nvSpPr>
        <p:spPr>
          <a:xfrm>
            <a:off x="-1357354" y="2045277"/>
            <a:ext cx="1296988" cy="186204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da-DK" sz="1100" noProof="0" smtClean="0">
                <a:solidFill>
                  <a:schemeClr val="bg1"/>
                </a:solidFill>
                <a:cs typeface="Arial" charset="0"/>
              </a:rPr>
              <a:t>Overskrift her</a:t>
            </a:r>
          </a:p>
          <a:p>
            <a:endParaRPr lang="da-DK" sz="1100" noProof="0" smtClean="0">
              <a:solidFill>
                <a:schemeClr val="bg1"/>
              </a:solidFill>
              <a:cs typeface="Arial" charset="0"/>
            </a:endParaRPr>
          </a:p>
          <a:p>
            <a:endParaRPr lang="da-DK" sz="1100" noProof="0" smtClean="0">
              <a:solidFill>
                <a:schemeClr val="bg1"/>
              </a:solidFill>
              <a:cs typeface="Arial" charset="0"/>
            </a:endParaRPr>
          </a:p>
          <a:p>
            <a:endParaRPr lang="da-DK" sz="1100" noProof="0" smtClean="0">
              <a:solidFill>
                <a:schemeClr val="bg1"/>
              </a:solidFill>
              <a:cs typeface="Arial" charset="0"/>
            </a:endParaRPr>
          </a:p>
          <a:p>
            <a:endParaRPr lang="da-DK" sz="1100" noProof="0" smtClean="0">
              <a:solidFill>
                <a:schemeClr val="bg1"/>
              </a:solidFill>
              <a:cs typeface="Arial" charset="0"/>
            </a:endParaRPr>
          </a:p>
          <a:p>
            <a:r>
              <a:rPr lang="da-DK" sz="1100" noProof="0" smtClean="0">
                <a:solidFill>
                  <a:schemeClr val="bg1"/>
                </a:solidFill>
              </a:rPr>
              <a:t>Navn på oplægsholder</a:t>
            </a:r>
          </a:p>
          <a:p>
            <a:endParaRPr lang="da-DK" sz="1100" noProof="0" smtClean="0">
              <a:solidFill>
                <a:schemeClr val="bg1"/>
              </a:solidFill>
            </a:endParaRPr>
          </a:p>
          <a:p>
            <a:r>
              <a:rPr lang="da-DK" sz="1100" noProof="0" smtClean="0">
                <a:solidFill>
                  <a:schemeClr val="bg1"/>
                </a:solidFill>
              </a:rPr>
              <a:t>Navn på KU-enhed</a:t>
            </a:r>
          </a:p>
          <a:p>
            <a:endParaRPr lang="da-DK" sz="1100" noProof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3" name="Line 36"/>
          <p:cNvSpPr>
            <a:spLocks noChangeShapeType="1"/>
          </p:cNvSpPr>
          <p:nvPr userDrawn="1"/>
        </p:nvSpPr>
        <p:spPr bwMode="auto">
          <a:xfrm>
            <a:off x="-1357354" y="1983364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16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</a:t>
            </a:r>
            <a:r>
              <a:rPr lang="da-DK" sz="1100" smtClean="0">
                <a:solidFill>
                  <a:schemeClr val="bg1"/>
                </a:solidFill>
              </a:rPr>
              <a:t>”Indsæt” </a:t>
            </a:r>
            <a:r>
              <a:rPr lang="da-DK" sz="1100">
                <a:solidFill>
                  <a:schemeClr val="bg1"/>
                </a:solidFill>
              </a:rPr>
              <a:t>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</a:t>
            </a:r>
            <a:r>
              <a:rPr lang="da-DK" sz="1100" smtClean="0">
                <a:solidFill>
                  <a:schemeClr val="bg1"/>
                </a:solidFill>
              </a:rPr>
              <a:t>dato </a:t>
            </a:r>
            <a:r>
              <a:rPr lang="da-DK" sz="1100">
                <a:solidFill>
                  <a:schemeClr val="bg1"/>
                </a:solidFill>
              </a:rPr>
              <a:t>og ”Enhedens navn” i Sidefod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København, 13. juni 2014</a:t>
            </a:r>
            <a:endParaRPr lang="da-DK" noProof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3CC35E3-D664-4E28-B78A-E4B8421FC00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  <p:sp>
        <p:nvSpPr>
          <p:cNvPr id="25" name="Line 25"/>
          <p:cNvSpPr>
            <a:spLocks noChangeShapeType="1"/>
          </p:cNvSpPr>
          <p:nvPr userDrawn="1"/>
        </p:nvSpPr>
        <p:spPr bwMode="auto">
          <a:xfrm flipH="1">
            <a:off x="8722047" y="1171575"/>
            <a:ext cx="421953" cy="0"/>
          </a:xfrm>
          <a:prstGeom prst="line">
            <a:avLst/>
          </a:prstGeom>
          <a:noFill/>
          <a:ln w="9525">
            <a:solidFill>
              <a:srgbClr val="365AA5"/>
            </a:solidFill>
            <a:round/>
            <a:headEnd/>
            <a:tailEnd/>
          </a:ln>
        </p:spPr>
        <p:txBody>
          <a:bodyPr/>
          <a:lstStyle/>
          <a:p>
            <a:endParaRPr lang="da-DK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pic>
        <p:nvPicPr>
          <p:cNvPr id="5" name="Picture 14" descr="fke3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sz="1100">
                <a:solidFill>
                  <a:schemeClr val="bg1"/>
                </a:solidFill>
                <a:cs typeface="Arial" charset="0"/>
              </a:rPr>
            </a:br>
            <a:endParaRPr lang="da-DK" sz="1100">
              <a:solidFill>
                <a:schemeClr val="bg1"/>
              </a:solidFill>
              <a:cs typeface="Arial" charset="0"/>
            </a:endParaRPr>
          </a:p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7" name="Line 35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8" name="Text Box 36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9" name="Line 37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pic>
        <p:nvPicPr>
          <p:cNvPr id="10" name="Picture 38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Line 39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2" name="Line 40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3" name="Line 41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4" name="Line 42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5" name="Line 43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6" name="Line 44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8" name="Line 46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9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</a:t>
            </a:r>
            <a:r>
              <a:rPr lang="da-DK" sz="1100" smtClean="0">
                <a:solidFill>
                  <a:schemeClr val="bg1"/>
                </a:solidFill>
              </a:rPr>
              <a:t>”Indsæt” </a:t>
            </a:r>
            <a:r>
              <a:rPr lang="da-DK" sz="1100">
                <a:solidFill>
                  <a:schemeClr val="bg1"/>
                </a:solidFill>
              </a:rPr>
              <a:t>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</a:t>
            </a:r>
            <a:r>
              <a:rPr lang="da-DK" sz="1100" smtClean="0">
                <a:solidFill>
                  <a:schemeClr val="bg1"/>
                </a:solidFill>
              </a:rPr>
              <a:t>dato </a:t>
            </a:r>
            <a:r>
              <a:rPr lang="da-DK" sz="1100">
                <a:solidFill>
                  <a:schemeClr val="bg1"/>
                </a:solidFill>
              </a:rPr>
              <a:t>og ”Enhedens navn” i Sidefod</a:t>
            </a: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København, 13. juni 2014</a:t>
            </a:r>
            <a:endParaRPr lang="da-DK" noProof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3CC35E3-D664-4E28-B78A-E4B8421FC00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374775"/>
            <a:ext cx="6577012" cy="1911349"/>
          </a:xfrm>
        </p:spPr>
        <p:txBody>
          <a:bodyPr/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1044000" y="3358800"/>
            <a:ext cx="4824000" cy="2487600"/>
          </a:xfrm>
        </p:spPr>
        <p:txBody>
          <a:bodyPr/>
          <a:lstStyle/>
          <a:p>
            <a:endParaRPr lang="da-DK" noProof="0"/>
          </a:p>
        </p:txBody>
      </p:sp>
      <p:pic>
        <p:nvPicPr>
          <p:cNvPr id="23" name="Picture 14" descr="fke3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da-DK" sz="1100" noProof="0" smtClean="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sz="1100" noProof="0" smtClean="0">
                <a:solidFill>
                  <a:schemeClr val="bg1"/>
                </a:solidFill>
                <a:cs typeface="Arial" charset="0"/>
              </a:rPr>
            </a:br>
            <a:endParaRPr lang="da-DK" sz="1100" noProof="0" smtClean="0">
              <a:solidFill>
                <a:schemeClr val="bg1"/>
              </a:solidFill>
              <a:cs typeface="Arial" charset="0"/>
            </a:endParaRPr>
          </a:p>
          <a:p>
            <a:r>
              <a:rPr lang="da-DK" sz="1100" noProof="0" smtClean="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endParaRPr lang="da-DK" sz="1100" noProof="0" smtClean="0">
              <a:solidFill>
                <a:schemeClr val="bg1"/>
              </a:solidFill>
              <a:cs typeface="Arial" charset="0"/>
            </a:endParaRPr>
          </a:p>
          <a:p>
            <a:endParaRPr lang="da-DK" sz="1100" noProof="0" smtClean="0">
              <a:solidFill>
                <a:schemeClr val="bg1"/>
              </a:solidFill>
              <a:cs typeface="Arial" charset="0"/>
            </a:endParaRPr>
          </a:p>
          <a:p>
            <a:r>
              <a:rPr lang="da-DK" sz="1100" noProof="0" smtClean="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  <a:endParaRPr lang="da-DK" sz="1100" noProof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5" name="Line 37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26" name="Text Box 38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 noProof="0" smtClean="0">
                <a:solidFill>
                  <a:schemeClr val="bg1"/>
                </a:solidFill>
              </a:rPr>
              <a:t>Overskrift her</a:t>
            </a:r>
            <a:endParaRPr lang="da-DK" sz="1100" noProof="0">
              <a:solidFill>
                <a:schemeClr val="bg1"/>
              </a:solidFill>
            </a:endParaRPr>
          </a:p>
        </p:txBody>
      </p:sp>
      <p:sp>
        <p:nvSpPr>
          <p:cNvPr id="27" name="Line 39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pic>
        <p:nvPicPr>
          <p:cNvPr id="28" name="Picture 4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Line 41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0" name="Line 42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1" name="Line 43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2" name="Line 44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3" name="Line 45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4" name="Line 46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6" name="Line 48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7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</a:t>
            </a:r>
            <a:r>
              <a:rPr lang="da-DK" sz="1100" smtClean="0">
                <a:solidFill>
                  <a:schemeClr val="bg1"/>
                </a:solidFill>
              </a:rPr>
              <a:t>”Indsæt” </a:t>
            </a:r>
            <a:r>
              <a:rPr lang="da-DK" sz="1100">
                <a:solidFill>
                  <a:schemeClr val="bg1"/>
                </a:solidFill>
              </a:rPr>
              <a:t>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</a:t>
            </a:r>
            <a:r>
              <a:rPr lang="da-DK" sz="1100" smtClean="0">
                <a:solidFill>
                  <a:schemeClr val="bg1"/>
                </a:solidFill>
              </a:rPr>
              <a:t>dato </a:t>
            </a:r>
            <a:r>
              <a:rPr lang="da-DK" sz="1100">
                <a:solidFill>
                  <a:schemeClr val="bg1"/>
                </a:solidFill>
              </a:rPr>
              <a:t>og ”Enhedens navn” i Sidefod</a:t>
            </a: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noProof="0" smtClean="0"/>
              <a:t>København, 13. juni 2014</a:t>
            </a:r>
            <a:endParaRPr lang="da-DK" noProof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3CC35E3-D664-4E28-B78A-E4B8421FC00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374774"/>
            <a:ext cx="3211512" cy="448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6900" y="1374774"/>
            <a:ext cx="3213100" cy="448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pic>
        <p:nvPicPr>
          <p:cNvPr id="22" name="Picture 14" descr="fke3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da-DK" sz="1100" noProof="0" smtClean="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sz="1100" noProof="0" smtClean="0">
                <a:solidFill>
                  <a:schemeClr val="bg1"/>
                </a:solidFill>
                <a:cs typeface="Arial" charset="0"/>
              </a:rPr>
            </a:br>
            <a:endParaRPr lang="da-DK" sz="1100" noProof="0" smtClean="0">
              <a:solidFill>
                <a:schemeClr val="bg1"/>
              </a:solidFill>
              <a:cs typeface="Arial" charset="0"/>
            </a:endParaRPr>
          </a:p>
          <a:p>
            <a:r>
              <a:rPr lang="da-DK" sz="1100" noProof="0" smtClean="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endParaRPr lang="da-DK" sz="1100" noProof="0" smtClean="0">
              <a:solidFill>
                <a:schemeClr val="bg1"/>
              </a:solidFill>
              <a:cs typeface="Arial" charset="0"/>
            </a:endParaRPr>
          </a:p>
          <a:p>
            <a:endParaRPr lang="da-DK" sz="1100" noProof="0" smtClean="0">
              <a:solidFill>
                <a:schemeClr val="bg1"/>
              </a:solidFill>
              <a:cs typeface="Arial" charset="0"/>
            </a:endParaRPr>
          </a:p>
          <a:p>
            <a:r>
              <a:rPr lang="da-DK" sz="1100" noProof="0" smtClean="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  <a:endParaRPr lang="da-DK" sz="1100" noProof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4" name="Line 37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25" name="Text Box 38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 noProof="0" smtClean="0">
                <a:solidFill>
                  <a:schemeClr val="bg1"/>
                </a:solidFill>
              </a:rPr>
              <a:t>Overskrift her</a:t>
            </a:r>
            <a:endParaRPr lang="da-DK" sz="1100" noProof="0">
              <a:solidFill>
                <a:schemeClr val="bg1"/>
              </a:solidFill>
            </a:endParaRPr>
          </a:p>
        </p:txBody>
      </p:sp>
      <p:sp>
        <p:nvSpPr>
          <p:cNvPr id="26" name="Line 39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pic>
        <p:nvPicPr>
          <p:cNvPr id="27" name="Picture 4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Line 41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29" name="Line 42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0" name="Line 43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1" name="Line 44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2" name="Line 45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3" name="Line 46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5" name="Line 48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6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</a:t>
            </a:r>
            <a:r>
              <a:rPr lang="da-DK" sz="1100" smtClean="0">
                <a:solidFill>
                  <a:schemeClr val="bg1"/>
                </a:solidFill>
              </a:rPr>
              <a:t>”Indsæt” </a:t>
            </a:r>
            <a:r>
              <a:rPr lang="da-DK" sz="1100">
                <a:solidFill>
                  <a:schemeClr val="bg1"/>
                </a:solidFill>
              </a:rPr>
              <a:t>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</a:t>
            </a:r>
            <a:r>
              <a:rPr lang="da-DK" sz="1100" smtClean="0">
                <a:solidFill>
                  <a:schemeClr val="bg1"/>
                </a:solidFill>
              </a:rPr>
              <a:t>dato </a:t>
            </a:r>
            <a:r>
              <a:rPr lang="da-DK" sz="1100">
                <a:solidFill>
                  <a:schemeClr val="bg1"/>
                </a:solidFill>
              </a:rPr>
              <a:t>og ”Enhedens navn” i Sidefod</a:t>
            </a:r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København, 13. juni 2014</a:t>
            </a:r>
            <a:endParaRPr lang="da-DK" noProof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3CC35E3-D664-4E28-B78A-E4B8421FC00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21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365AA5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pic>
        <p:nvPicPr>
          <p:cNvPr id="19" name="Picture 45" descr="top_dk_58"/>
          <p:cNvPicPr>
            <a:picLocks noChangeAspect="1" noChangeArrowheads="1"/>
          </p:cNvPicPr>
          <p:nvPr userDrawn="1"/>
        </p:nvPicPr>
        <p:blipFill>
          <a:blip r:embed="rId2"/>
          <a:srcRect r="20377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44000" y="1051200"/>
            <a:ext cx="7059600" cy="4698000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15" name="Text Box 8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 noProof="0" smtClean="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 noProof="0" smtClean="0">
              <a:solidFill>
                <a:schemeClr val="bg1"/>
              </a:solidFill>
            </a:endParaRPr>
          </a:p>
          <a:p>
            <a:r>
              <a:rPr lang="da-DK" sz="1100" noProof="0" smtClean="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 noProof="0" smtClean="0">
                <a:solidFill>
                  <a:schemeClr val="bg1"/>
                </a:solidFill>
              </a:rPr>
              <a:t>vælg ”Indsæt” &gt; ”Sidehoved / Sidefod”.</a:t>
            </a:r>
          </a:p>
          <a:p>
            <a:r>
              <a:rPr lang="da-DK" sz="1100" noProof="0" smtClean="0">
                <a:solidFill>
                  <a:schemeClr val="bg1"/>
                </a:solidFill>
              </a:rPr>
              <a:t>Indføj ”Sted og dato” i feltet for dato</a:t>
            </a:r>
            <a:r>
              <a:rPr lang="da-DK" sz="1100" baseline="0" noProof="0" smtClean="0">
                <a:solidFill>
                  <a:schemeClr val="bg1"/>
                </a:solidFill>
              </a:rPr>
              <a:t> </a:t>
            </a:r>
            <a:r>
              <a:rPr lang="da-DK" sz="1100" noProof="0" smtClean="0">
                <a:solidFill>
                  <a:schemeClr val="bg1"/>
                </a:solidFill>
              </a:rPr>
              <a:t>og ”Enhedens navn” i Sidefod</a:t>
            </a:r>
            <a:endParaRPr lang="da-DK" sz="1100" noProof="0">
              <a:solidFill>
                <a:schemeClr val="bg1"/>
              </a:solidFill>
            </a:endParaRPr>
          </a:p>
        </p:txBody>
      </p:sp>
      <p:sp>
        <p:nvSpPr>
          <p:cNvPr id="16" name="Line 89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17" name="TextBox 17"/>
          <p:cNvSpPr txBox="1"/>
          <p:nvPr userDrawn="1"/>
        </p:nvSpPr>
        <p:spPr>
          <a:xfrm>
            <a:off x="-1357354" y="1133459"/>
            <a:ext cx="1296988" cy="67710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da-DK" sz="1100" noProof="0" smtClean="0">
                <a:solidFill>
                  <a:schemeClr val="bg1"/>
                </a:solidFill>
                <a:cs typeface="Arial" charset="0"/>
              </a:rPr>
              <a:t>Byt billede:</a:t>
            </a:r>
          </a:p>
          <a:p>
            <a:r>
              <a:rPr lang="da-DK" sz="1100" noProof="0" smtClean="0">
                <a:solidFill>
                  <a:schemeClr val="bg1"/>
                </a:solidFill>
                <a:cs typeface="Arial" charset="0"/>
              </a:rPr>
              <a:t>Ny</a:t>
            </a:r>
            <a:r>
              <a:rPr lang="da-DK" sz="1100" baseline="0" noProof="0" smtClean="0">
                <a:solidFill>
                  <a:schemeClr val="bg1"/>
                </a:solidFill>
                <a:cs typeface="Arial" charset="0"/>
              </a:rPr>
              <a:t> slide og k</a:t>
            </a:r>
            <a:r>
              <a:rPr lang="da-DK" sz="1100" noProof="0" smtClean="0">
                <a:solidFill>
                  <a:schemeClr val="bg1"/>
                </a:solidFill>
                <a:cs typeface="Arial" charset="0"/>
              </a:rPr>
              <a:t>lik på</a:t>
            </a:r>
            <a:r>
              <a:rPr lang="da-DK" sz="1100" baseline="0" noProof="0" smtClean="0">
                <a:solidFill>
                  <a:schemeClr val="bg1"/>
                </a:solidFill>
                <a:cs typeface="Arial" charset="0"/>
              </a:rPr>
              <a:t> ikon, indsæt billede</a:t>
            </a:r>
            <a:endParaRPr lang="da-DK" sz="1100" noProof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8" name="Line 36"/>
          <p:cNvSpPr>
            <a:spLocks noChangeShapeType="1"/>
          </p:cNvSpPr>
          <p:nvPr userDrawn="1"/>
        </p:nvSpPr>
        <p:spPr bwMode="auto">
          <a:xfrm>
            <a:off x="-1357354" y="1071546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København, 13. juni 2014</a:t>
            </a:r>
            <a:endParaRPr lang="da-DK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Dias </a:t>
            </a:r>
            <a:fld id="{C3CC35E3-D664-4E28-B78A-E4B8421FC00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  <p:pic>
        <p:nvPicPr>
          <p:cNvPr id="20" name="Picture 32" descr="HUM_ppt_bund_new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573713"/>
            <a:ext cx="9144000" cy="12842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København, 13. juni 2014</a:t>
            </a:r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3CC35E3-D664-4E28-B78A-E4B8421FC00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København, 13. juni 2014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3CC35E3-D664-4E28-B78A-E4B8421FC00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80" name="Line 20"/>
          <p:cNvSpPr>
            <a:spLocks noChangeShapeType="1"/>
          </p:cNvSpPr>
          <p:nvPr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365AA5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pic>
        <p:nvPicPr>
          <p:cNvPr id="66592" name="Picture 32" descr="HUM_ppt_bund_new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573713"/>
            <a:ext cx="9144000" cy="1284287"/>
          </a:xfrm>
          <a:prstGeom prst="rect">
            <a:avLst/>
          </a:prstGeom>
          <a:noFill/>
        </p:spPr>
      </p:pic>
      <p:pic>
        <p:nvPicPr>
          <p:cNvPr id="66588" name="Picture 28" descr="top_dk_58"/>
          <p:cNvPicPr>
            <a:picLocks noChangeAspect="1" noChangeArrowheads="1"/>
          </p:cNvPicPr>
          <p:nvPr/>
        </p:nvPicPr>
        <p:blipFill>
          <a:blip r:embed="rId10"/>
          <a:srcRect r="20377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8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60375"/>
            <a:ext cx="65772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6658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74774"/>
            <a:ext cx="6577012" cy="44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66589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8400" y="-3175"/>
            <a:ext cx="62532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8F8F8"/>
                </a:solidFill>
              </a:defRPr>
            </a:lvl1pPr>
          </a:lstStyle>
          <a:p>
            <a:r>
              <a:rPr lang="da-DK" smtClean="0"/>
              <a:t>Institut for Nordiske Studier og Sprogvidenskab</a:t>
            </a:r>
            <a:endParaRPr lang="da-DK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>
          <a:xfrm>
            <a:off x="1044000" y="6350400"/>
            <a:ext cx="65772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da-DK" noProof="0" smtClean="0"/>
              <a:t>København, 13. juni 2014</a:t>
            </a:r>
            <a:endParaRPr lang="da-DK" noProof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>
          <a:xfrm>
            <a:off x="1044000" y="6508800"/>
            <a:ext cx="21336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900"/>
              </a:lnSpc>
              <a:defRPr sz="9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da-DK" smtClean="0"/>
              <a:t>Dias </a:t>
            </a:r>
            <a:fld id="{C3CC35E3-D664-4E28-B78A-E4B8421FC00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2" r:id="rId2"/>
    <p:sldLayoutId id="2147483666" r:id="rId3"/>
    <p:sldLayoutId id="2147483667" r:id="rId4"/>
    <p:sldLayoutId id="2147483668" r:id="rId5"/>
    <p:sldLayoutId id="2147483656" r:id="rId6"/>
    <p:sldLayoutId id="214748365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2pPr>
      <a:lvl3pPr marL="1146175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dk/url?sa=i&amp;rct=j&amp;q=&amp;esrc=s&amp;source=images&amp;cd=&amp;cad=rja&amp;uact=8&amp;ved=0ahUKEwigmcXauf_NAhXoYJoKHcrzAOkQjRwIBw&amp;url=http://szarka.typepad.com/sca/2009/07/string-skirt-3-the-size-of-the-thing.html&amp;psig=AFQjCNHYCIUqcsbBZGhhsUT8lZv6JuylLw&amp;ust=1469015064442623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s://www.google.dk/url?sa=i&amp;rct=j&amp;q=&amp;esrc=s&amp;source=images&amp;cd=&amp;cad=rja&amp;uact=8&amp;ved=0ahUKEwie5bqutP_NAhXNa5oKHebdAT8QjRwIBw&amp;url=https://www.pinterest.com/silwery/bronze-age-fashion/&amp;psig=AFQjCNHdp8nVcE7VWJPmA_dN4bItVoXfSQ&amp;ust=1469013617414208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k/url?sa=i&amp;rct=j&amp;q=&amp;esrc=s&amp;frm=1&amp;source=images&amp;cd=&amp;cad=rja&amp;uact=8&amp;docid=Oui3nwGE36JSUM&amp;tbnid=TztYwfNZPsPbYM:&amp;ved=0CAUQjRw&amp;url=http://da.wikipedia.org/wiki/Rasmus_Rask&amp;ei=_8aNU_b0HYyAPeLQgIgH&amp;bvm=bv.68191837,d.ZWU&amp;psig=AFQjCNGnf3_YMlRdKe_JvDvu4TbX5LvV2w&amp;ust=140188684609672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hyperlink" Target="http://www.google.dk/url?sa=i&amp;rct=j&amp;q=&amp;esrc=s&amp;frm=1&amp;source=images&amp;cd=&amp;cad=rja&amp;uact=8&amp;docid=22_KOBKYMOAyLM&amp;tbnid=zPjELsX2vMhw6M:&amp;ved=0CAUQjRw&amp;url=http://www.adfontes.uzh.ch/38325.php&amp;ei=XcyNU8GEB4vVPMKagPgH&amp;bvm=bv.68191837,d.ZWU&amp;psig=AFQjCNERzkJV0naGUXC_Q4cohm7ZczxF3A&amp;ust=140188821977378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044000" y="2060848"/>
            <a:ext cx="6496050" cy="1075630"/>
          </a:xfrm>
        </p:spPr>
        <p:txBody>
          <a:bodyPr/>
          <a:lstStyle/>
          <a:p>
            <a:r>
              <a:rPr lang="en-GB" sz="1800" b="1" cap="small" dirty="0" smtClean="0">
                <a:latin typeface="Book Antiqua" panose="02040602050305030304" pitchFamily="18" charset="0"/>
              </a:rPr>
              <a:t>Tracing the Indo-Europeans:</a:t>
            </a:r>
            <a:br>
              <a:rPr lang="en-GB" sz="1800" b="1" cap="small" dirty="0" smtClean="0">
                <a:latin typeface="Book Antiqua" panose="02040602050305030304" pitchFamily="18" charset="0"/>
              </a:rPr>
            </a:br>
            <a:r>
              <a:rPr lang="en-GB" sz="1800" b="1" cap="small" dirty="0" smtClean="0">
                <a:latin typeface="Book Antiqua" panose="02040602050305030304" pitchFamily="18" charset="0"/>
              </a:rPr>
              <a:t>their language and culture</a:t>
            </a:r>
            <a:r>
              <a:rPr lang="da-DK" dirty="0">
                <a:latin typeface="Book Antiqua" panose="02040602050305030304" pitchFamily="18" charset="0"/>
              </a:rPr>
              <a:t/>
            </a:r>
            <a:br>
              <a:rPr lang="da-DK" dirty="0">
                <a:latin typeface="Book Antiqua" panose="02040602050305030304" pitchFamily="18" charset="0"/>
              </a:rPr>
            </a:br>
            <a:endParaRPr lang="da-DK" dirty="0">
              <a:latin typeface="Book Antiqua" panose="02040602050305030304" pitchFamily="18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sz="quarter" idx="1"/>
          </p:nvPr>
        </p:nvSpPr>
        <p:spPr>
          <a:xfrm>
            <a:off x="1044000" y="3861048"/>
            <a:ext cx="6486525" cy="1873002"/>
          </a:xfrm>
        </p:spPr>
        <p:txBody>
          <a:bodyPr/>
          <a:lstStyle/>
          <a:p>
            <a:r>
              <a:rPr lang="da-DK" dirty="0" smtClean="0"/>
              <a:t>Birgit Anette Rasmussen (Olsen)</a:t>
            </a:r>
          </a:p>
          <a:p>
            <a:r>
              <a:rPr lang="da-DK" i="1" dirty="0" err="1" smtClean="0"/>
              <a:t>Roots</a:t>
            </a:r>
            <a:r>
              <a:rPr lang="da-DK" i="1" dirty="0" smtClean="0"/>
              <a:t> of Europe</a:t>
            </a:r>
            <a:r>
              <a:rPr lang="da-DK" dirty="0" smtClean="0"/>
              <a:t>, </a:t>
            </a:r>
            <a:r>
              <a:rPr lang="da-DK" dirty="0" err="1" smtClean="0"/>
              <a:t>language</a:t>
            </a:r>
            <a:r>
              <a:rPr lang="da-DK" dirty="0" smtClean="0"/>
              <a:t>, </a:t>
            </a:r>
            <a:r>
              <a:rPr lang="da-DK" dirty="0" err="1" smtClean="0"/>
              <a:t>culture</a:t>
            </a:r>
            <a:r>
              <a:rPr lang="da-DK" dirty="0" smtClean="0"/>
              <a:t>, and migrations</a:t>
            </a:r>
          </a:p>
          <a:p>
            <a:r>
              <a:rPr lang="da-DK" dirty="0" smtClean="0"/>
              <a:t>Department of Nordic Studies and </a:t>
            </a:r>
            <a:r>
              <a:rPr lang="da-DK" dirty="0" err="1" smtClean="0"/>
              <a:t>Linguistics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a-DK" dirty="0" smtClean="0"/>
              <a:t>Dias </a:t>
            </a:r>
            <a:fld id="{C3CC35E3-D664-4E28-B78A-E4B8421FC00F}" type="slidenum">
              <a:rPr lang="da-DK" smtClean="0"/>
              <a:pPr/>
              <a:t>1</a:t>
            </a:fld>
            <a:endParaRPr lang="da-DK" dirty="0"/>
          </a:p>
        </p:txBody>
      </p:sp>
      <p:pic>
        <p:nvPicPr>
          <p:cNvPr id="11" name="Picture 35" descr="KUA"/>
          <p:cNvPicPr>
            <a:picLocks noChangeAspect="1" noChangeArrowheads="1"/>
          </p:cNvPicPr>
          <p:nvPr/>
        </p:nvPicPr>
        <p:blipFill>
          <a:blip r:embed="rId2"/>
          <a:srcRect r="47707" b="5847"/>
          <a:stretch>
            <a:fillRect/>
          </a:stretch>
        </p:blipFill>
        <p:spPr bwMode="auto">
          <a:xfrm>
            <a:off x="5985000" y="1218332"/>
            <a:ext cx="2425700" cy="27606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Set </a:t>
            </a:r>
            <a:r>
              <a:rPr lang="da-DK" dirty="0" err="1" smtClean="0"/>
              <a:t>phrases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endParaRPr lang="da-DK" dirty="0" smtClean="0">
              <a:ea typeface="Verdana"/>
              <a:cs typeface="Verdana"/>
            </a:endParaRPr>
          </a:p>
          <a:p>
            <a:pPr marL="0" lvl="1" indent="0">
              <a:buNone/>
            </a:pPr>
            <a:r>
              <a:rPr lang="da-DK" dirty="0">
                <a:cs typeface="Times New Roman" panose="02020603050405020304" pitchFamily="18" charset="0"/>
              </a:rPr>
              <a:t>Sanskrit </a:t>
            </a:r>
            <a:r>
              <a:rPr lang="da-DK" dirty="0" smtClean="0">
                <a:cs typeface="Times New Roman" panose="02020603050405020304" pitchFamily="18" charset="0"/>
              </a:rPr>
              <a:t>		</a:t>
            </a:r>
            <a:r>
              <a:rPr lang="da-DK" i="1" dirty="0" err="1" smtClean="0">
                <a:cs typeface="Times New Roman" panose="02020603050405020304" pitchFamily="18" charset="0"/>
              </a:rPr>
              <a:t>Dyaus</a:t>
            </a:r>
            <a:r>
              <a:rPr lang="da-DK" i="1" dirty="0" smtClean="0">
                <a:cs typeface="Times New Roman" panose="02020603050405020304" pitchFamily="18" charset="0"/>
              </a:rPr>
              <a:t> </a:t>
            </a:r>
            <a:r>
              <a:rPr lang="da-DK" i="1" dirty="0" err="1" smtClean="0">
                <a:cs typeface="Times New Roman" panose="02020603050405020304" pitchFamily="18" charset="0"/>
              </a:rPr>
              <a:t>pit</a:t>
            </a:r>
            <a:r>
              <a:rPr lang="da-DK" i="1" dirty="0" err="1" smtClean="0">
                <a:ea typeface="Verdana"/>
                <a:cs typeface="Verdana"/>
              </a:rPr>
              <a:t>ā</a:t>
            </a:r>
            <a:endParaRPr lang="da-DK" i="1" dirty="0" smtClean="0">
              <a:ea typeface="Verdana"/>
              <a:cs typeface="Verdana"/>
            </a:endParaRPr>
          </a:p>
          <a:p>
            <a:pPr marL="0" lvl="1" indent="0">
              <a:buNone/>
            </a:pPr>
            <a:r>
              <a:rPr lang="da-DK" dirty="0">
                <a:ea typeface="Verdana"/>
                <a:cs typeface="Verdana"/>
              </a:rPr>
              <a:t>Greek </a:t>
            </a:r>
            <a:r>
              <a:rPr lang="da-DK" dirty="0" smtClean="0">
                <a:ea typeface="Verdana"/>
                <a:cs typeface="Verdana"/>
              </a:rPr>
              <a:t>		</a:t>
            </a:r>
            <a:r>
              <a:rPr lang="da-DK" i="1" dirty="0" err="1" smtClean="0">
                <a:ea typeface="Verdana"/>
                <a:cs typeface="Verdana"/>
              </a:rPr>
              <a:t>Zeũ</a:t>
            </a:r>
            <a:r>
              <a:rPr lang="da-DK" i="1" dirty="0" smtClean="0">
                <a:ea typeface="Verdana"/>
                <a:cs typeface="Verdana"/>
              </a:rPr>
              <a:t> </a:t>
            </a:r>
            <a:r>
              <a:rPr lang="da-DK" i="1" dirty="0" err="1">
                <a:ea typeface="Verdana"/>
                <a:cs typeface="Verdana"/>
              </a:rPr>
              <a:t>páter</a:t>
            </a:r>
            <a:r>
              <a:rPr lang="da-DK" i="1" dirty="0">
                <a:ea typeface="Verdana"/>
                <a:cs typeface="Verdana"/>
              </a:rPr>
              <a:t> </a:t>
            </a:r>
            <a:r>
              <a:rPr lang="da-DK" dirty="0">
                <a:ea typeface="Verdana"/>
                <a:cs typeface="Verdana"/>
              </a:rPr>
              <a:t>(</a:t>
            </a:r>
            <a:r>
              <a:rPr lang="da-DK" dirty="0" err="1">
                <a:ea typeface="Verdana"/>
                <a:cs typeface="Verdana"/>
              </a:rPr>
              <a:t>vocative</a:t>
            </a:r>
            <a:r>
              <a:rPr lang="da-DK" dirty="0" smtClean="0">
                <a:ea typeface="Verdana"/>
                <a:cs typeface="Verdana"/>
              </a:rPr>
              <a:t>)</a:t>
            </a:r>
          </a:p>
          <a:p>
            <a:pPr marL="0" lvl="1" indent="0">
              <a:buNone/>
            </a:pPr>
            <a:r>
              <a:rPr lang="da-DK" dirty="0">
                <a:ea typeface="Verdana"/>
                <a:cs typeface="Verdana"/>
              </a:rPr>
              <a:t>Latin </a:t>
            </a:r>
            <a:r>
              <a:rPr lang="da-DK" dirty="0" smtClean="0">
                <a:ea typeface="Verdana"/>
                <a:cs typeface="Verdana"/>
              </a:rPr>
              <a:t>		</a:t>
            </a:r>
            <a:r>
              <a:rPr lang="da-DK" i="1" dirty="0" err="1" smtClean="0">
                <a:ea typeface="Verdana"/>
                <a:cs typeface="Verdana"/>
              </a:rPr>
              <a:t>Iuppiter</a:t>
            </a:r>
            <a:endParaRPr lang="da-DK" i="1" dirty="0" smtClean="0">
              <a:ea typeface="Verdana"/>
              <a:cs typeface="Verdana"/>
            </a:endParaRPr>
          </a:p>
          <a:p>
            <a:pPr marL="0" lvl="1" indent="0">
              <a:buNone/>
            </a:pPr>
            <a:endParaRPr lang="da-DK" i="1" dirty="0">
              <a:ea typeface="Verdana"/>
              <a:cs typeface="Verdana"/>
            </a:endParaRPr>
          </a:p>
          <a:p>
            <a:pPr marL="0" lvl="1" indent="0">
              <a:buNone/>
            </a:pPr>
            <a:r>
              <a:rPr lang="da-DK" dirty="0" smtClean="0">
                <a:ea typeface="Verdana"/>
                <a:cs typeface="Verdana"/>
              </a:rPr>
              <a:t>PIE		</a:t>
            </a:r>
            <a:r>
              <a:rPr lang="da-DK" dirty="0">
                <a:ea typeface="Verdana"/>
                <a:cs typeface="Verdana"/>
              </a:rPr>
              <a:t> *</a:t>
            </a:r>
            <a:r>
              <a:rPr lang="da-DK" i="1" dirty="0" err="1">
                <a:ea typeface="Verdana"/>
                <a:cs typeface="Verdana"/>
              </a:rPr>
              <a:t>d</a:t>
            </a:r>
            <a:r>
              <a:rPr lang="da-DK" i="1" dirty="0" err="1">
                <a:cs typeface="Times New Roman" panose="02020603050405020304" pitchFamily="18" charset="0"/>
              </a:rPr>
              <a:t>i̯ḗu̯s</a:t>
            </a:r>
            <a:r>
              <a:rPr lang="da-DK" i="1" dirty="0">
                <a:cs typeface="Times New Roman" panose="02020603050405020304" pitchFamily="18" charset="0"/>
              </a:rPr>
              <a:t> </a:t>
            </a:r>
            <a:r>
              <a:rPr lang="da-DK" i="1" dirty="0" err="1">
                <a:cs typeface="Times New Roman" panose="02020603050405020304" pitchFamily="18" charset="0"/>
              </a:rPr>
              <a:t>pə</a:t>
            </a:r>
            <a:r>
              <a:rPr lang="da-DK" sz="1050" i="1" dirty="0" err="1">
                <a:cs typeface="Times New Roman" panose="02020603050405020304" pitchFamily="18" charset="0"/>
              </a:rPr>
              <a:t>2</a:t>
            </a:r>
            <a:r>
              <a:rPr lang="da-DK" i="1" dirty="0" err="1">
                <a:cs typeface="Times New Roman" panose="02020603050405020304" pitchFamily="18" charset="0"/>
              </a:rPr>
              <a:t>tḗr</a:t>
            </a:r>
            <a:r>
              <a:rPr lang="da-DK" i="1" dirty="0">
                <a:cs typeface="Times New Roman" panose="02020603050405020304" pitchFamily="18" charset="0"/>
              </a:rPr>
              <a:t> </a:t>
            </a:r>
            <a:endParaRPr lang="da-DK" dirty="0">
              <a:ea typeface="Verdana"/>
              <a:cs typeface="Verdana"/>
            </a:endParaRPr>
          </a:p>
          <a:p>
            <a:pPr marL="0" lvl="1" indent="0">
              <a:buNone/>
            </a:pPr>
            <a:endParaRPr lang="da-DK" dirty="0">
              <a:ea typeface="Verdana"/>
              <a:cs typeface="Verdana"/>
            </a:endParaRPr>
          </a:p>
          <a:p>
            <a:pPr marL="0" lvl="1" indent="0">
              <a:buNone/>
            </a:pPr>
            <a:endParaRPr lang="da-DK" dirty="0" smtClean="0">
              <a:ea typeface="Verdana"/>
              <a:cs typeface="Verdana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3CC35E3-D664-4E28-B78A-E4B8421FC00F}" type="slidenum">
              <a:rPr lang="da-DK" smtClean="0"/>
              <a:pPr/>
              <a:t>10</a:t>
            </a:fld>
            <a:endParaRPr lang="da-DK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  <p:pic>
        <p:nvPicPr>
          <p:cNvPr id="1028" name="Picture 4" descr="Billedresultat for father 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73016"/>
            <a:ext cx="40481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82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August </a:t>
            </a:r>
            <a:r>
              <a:rPr lang="da-DK" dirty="0" err="1" smtClean="0"/>
              <a:t>Schleicher’s</a:t>
            </a:r>
            <a:r>
              <a:rPr lang="da-DK" dirty="0" smtClean="0"/>
              <a:t> Indo-European fable (1868)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43608" y="1424622"/>
            <a:ext cx="6577012" cy="4482000"/>
          </a:xfrm>
        </p:spPr>
        <p:txBody>
          <a:bodyPr/>
          <a:lstStyle/>
          <a:p>
            <a:r>
              <a:rPr lang="da-DK" dirty="0" smtClean="0"/>
              <a:t>Avis</a:t>
            </a:r>
            <a:r>
              <a:rPr lang="da-DK" dirty="0"/>
              <a:t>, jasmin </a:t>
            </a:r>
            <a:r>
              <a:rPr lang="da-DK" dirty="0" err="1"/>
              <a:t>varna</a:t>
            </a:r>
            <a:r>
              <a:rPr lang="da-DK" dirty="0"/>
              <a:t> </a:t>
            </a:r>
            <a:r>
              <a:rPr lang="da-DK" dirty="0" err="1"/>
              <a:t>na</a:t>
            </a:r>
            <a:r>
              <a:rPr lang="da-DK" dirty="0"/>
              <a:t> </a:t>
            </a:r>
            <a:r>
              <a:rPr lang="da-DK" sz="1800" dirty="0" smtClean="0">
                <a:latin typeface="Times New Roman"/>
                <a:cs typeface="Times New Roman"/>
              </a:rPr>
              <a:t>ā</a:t>
            </a:r>
            <a:r>
              <a:rPr lang="da-DK" sz="1800" dirty="0" smtClean="0"/>
              <a:t> </a:t>
            </a:r>
            <a:r>
              <a:rPr lang="da-DK" dirty="0" err="1"/>
              <a:t>ast</a:t>
            </a:r>
            <a:r>
              <a:rPr lang="da-DK" dirty="0"/>
              <a:t>, </a:t>
            </a:r>
            <a:r>
              <a:rPr lang="da-DK" dirty="0" err="1"/>
              <a:t>dadarka</a:t>
            </a:r>
            <a:r>
              <a:rPr lang="da-DK" dirty="0"/>
              <a:t> </a:t>
            </a:r>
            <a:r>
              <a:rPr lang="da-DK" dirty="0" err="1"/>
              <a:t>akvams</a:t>
            </a:r>
            <a:r>
              <a:rPr lang="da-DK" dirty="0"/>
              <a:t> </a:t>
            </a:r>
            <a:r>
              <a:rPr lang="da-DK" dirty="0" smtClean="0"/>
              <a:t>…</a:t>
            </a:r>
          </a:p>
          <a:p>
            <a:endParaRPr lang="da-DK" dirty="0"/>
          </a:p>
          <a:p>
            <a:r>
              <a:rPr lang="da-DK" dirty="0"/>
              <a:t>”a </a:t>
            </a:r>
            <a:r>
              <a:rPr lang="da-DK" dirty="0" err="1"/>
              <a:t>sheep</a:t>
            </a:r>
            <a:r>
              <a:rPr lang="da-DK" dirty="0"/>
              <a:t> on </a:t>
            </a:r>
            <a:r>
              <a:rPr lang="da-DK" dirty="0" err="1"/>
              <a:t>which</a:t>
            </a:r>
            <a:r>
              <a:rPr lang="da-DK" dirty="0"/>
              <a:t> </a:t>
            </a:r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no</a:t>
            </a:r>
            <a:r>
              <a:rPr lang="da-DK" dirty="0"/>
              <a:t> </a:t>
            </a:r>
            <a:r>
              <a:rPr lang="da-DK" dirty="0" err="1"/>
              <a:t>wool</a:t>
            </a:r>
            <a:r>
              <a:rPr lang="da-DK" dirty="0"/>
              <a:t>, </a:t>
            </a:r>
            <a:r>
              <a:rPr lang="da-DK" dirty="0" err="1"/>
              <a:t>saw</a:t>
            </a:r>
            <a:r>
              <a:rPr lang="da-DK" dirty="0"/>
              <a:t> (</a:t>
            </a:r>
            <a:r>
              <a:rPr lang="da-DK" dirty="0" err="1"/>
              <a:t>some</a:t>
            </a:r>
            <a:r>
              <a:rPr lang="da-DK" dirty="0"/>
              <a:t>) horses, </a:t>
            </a:r>
            <a:r>
              <a:rPr lang="da-DK" dirty="0" err="1"/>
              <a:t>one</a:t>
            </a:r>
            <a:r>
              <a:rPr lang="da-DK" dirty="0"/>
              <a:t> </a:t>
            </a:r>
            <a:r>
              <a:rPr lang="da-DK" dirty="0" err="1"/>
              <a:t>pulling</a:t>
            </a:r>
            <a:r>
              <a:rPr lang="da-DK" dirty="0"/>
              <a:t> a heavy wagon, </a:t>
            </a:r>
            <a:r>
              <a:rPr lang="da-DK" dirty="0" err="1"/>
              <a:t>another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a </a:t>
            </a:r>
            <a:r>
              <a:rPr lang="da-DK" dirty="0" err="1"/>
              <a:t>great</a:t>
            </a:r>
            <a:r>
              <a:rPr lang="da-DK" dirty="0"/>
              <a:t> load …”</a:t>
            </a:r>
          </a:p>
          <a:p>
            <a:endParaRPr lang="da-DK" dirty="0"/>
          </a:p>
          <a:p>
            <a:endParaRPr lang="da-DK" dirty="0" smtClean="0">
              <a:solidFill>
                <a:srgbClr val="FF0000"/>
              </a:solidFill>
            </a:endParaRPr>
          </a:p>
          <a:p>
            <a:endParaRPr lang="da-DK" dirty="0">
              <a:solidFill>
                <a:srgbClr val="FF0000"/>
              </a:solidFill>
            </a:endParaRPr>
          </a:p>
          <a:p>
            <a:endParaRPr lang="da-DK" dirty="0" smtClean="0">
              <a:solidFill>
                <a:srgbClr val="FF0000"/>
              </a:solidFill>
            </a:endParaRPr>
          </a:p>
          <a:p>
            <a:endParaRPr lang="da-DK" dirty="0">
              <a:solidFill>
                <a:srgbClr val="FF0000"/>
              </a:solidFill>
            </a:endParaRPr>
          </a:p>
          <a:p>
            <a:endParaRPr lang="da-DK" dirty="0" smtClean="0">
              <a:solidFill>
                <a:srgbClr val="FF0000"/>
              </a:solidFill>
            </a:endParaRPr>
          </a:p>
          <a:p>
            <a:endParaRPr lang="da-DK" dirty="0">
              <a:solidFill>
                <a:srgbClr val="FF0000"/>
              </a:solidFill>
            </a:endParaRPr>
          </a:p>
          <a:p>
            <a:endParaRPr lang="da-DK" dirty="0"/>
          </a:p>
          <a:p>
            <a:r>
              <a:rPr lang="da-DK" dirty="0"/>
              <a:t> </a:t>
            </a:r>
          </a:p>
          <a:p>
            <a:endParaRPr lang="da-DK" sz="1400" dirty="0"/>
          </a:p>
          <a:p>
            <a:endParaRPr lang="da-DK" dirty="0">
              <a:solidFill>
                <a:srgbClr val="FF0000"/>
              </a:solidFill>
            </a:endParaRPr>
          </a:p>
          <a:p>
            <a:endParaRPr lang="da-DK" dirty="0" smtClean="0">
              <a:solidFill>
                <a:srgbClr val="FF0000"/>
              </a:solidFill>
            </a:endParaRPr>
          </a:p>
          <a:p>
            <a:r>
              <a:rPr lang="da-DK" dirty="0" smtClean="0">
                <a:solidFill>
                  <a:srgbClr val="FF0000"/>
                </a:solidFill>
              </a:rPr>
              <a:t>                  </a:t>
            </a:r>
            <a:r>
              <a:rPr lang="da-DK" sz="1800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sheep</a:t>
            </a:r>
            <a:r>
              <a:rPr lang="da-DK" sz="18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da-DK" sz="1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– </a:t>
            </a:r>
            <a:r>
              <a:rPr lang="da-DK" sz="1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wool</a:t>
            </a:r>
            <a:r>
              <a:rPr lang="da-DK" sz="1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– horse – wagon </a:t>
            </a:r>
          </a:p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3CC35E3-D664-4E28-B78A-E4B8421FC00F}" type="slidenum">
              <a:rPr lang="da-DK" smtClean="0"/>
              <a:pPr/>
              <a:t>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  <p:pic>
        <p:nvPicPr>
          <p:cNvPr id="2053" name="Picture 5" descr="Billedresultat for horse wag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63282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Billedresultat for shorn she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65" y="2963282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billedforklaring 6"/>
          <p:cNvSpPr/>
          <p:nvPr/>
        </p:nvSpPr>
        <p:spPr>
          <a:xfrm>
            <a:off x="3566592" y="3052974"/>
            <a:ext cx="1332000" cy="612648"/>
          </a:xfrm>
          <a:prstGeom prst="wedgeEllipseCallout">
            <a:avLst>
              <a:gd name="adj1" fmla="val -58697"/>
              <a:gd name="adj2" fmla="val 59602"/>
            </a:avLst>
          </a:prstGeom>
          <a:solidFill>
            <a:schemeClr val="bg1"/>
          </a:solidFill>
          <a:scene3d>
            <a:camera prst="orthographicFront">
              <a:rot lat="0" lon="0" rev="212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p</a:t>
            </a:r>
            <a:endParaRPr lang="da-DK" dirty="0"/>
          </a:p>
        </p:txBody>
      </p:sp>
      <p:sp>
        <p:nvSpPr>
          <p:cNvPr id="9" name="Oval billedforklaring 8"/>
          <p:cNvSpPr/>
          <p:nvPr/>
        </p:nvSpPr>
        <p:spPr>
          <a:xfrm>
            <a:off x="3321792" y="4029782"/>
            <a:ext cx="1440000" cy="1080000"/>
          </a:xfrm>
          <a:prstGeom prst="wedgeEllipseCallout">
            <a:avLst>
              <a:gd name="adj1" fmla="val 100527"/>
              <a:gd name="adj2" fmla="val -7661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56263"/>
            <a:ext cx="14144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24" y="3176735"/>
            <a:ext cx="1576141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29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Anatolian</a:t>
            </a:r>
            <a:r>
              <a:rPr lang="da-DK" dirty="0" smtClean="0"/>
              <a:t> </a:t>
            </a:r>
            <a:r>
              <a:rPr lang="da-DK" dirty="0" err="1" smtClean="0"/>
              <a:t>hypothesis</a:t>
            </a:r>
            <a:endParaRPr lang="da-DK" dirty="0"/>
          </a:p>
        </p:txBody>
      </p:sp>
      <p:sp>
        <p:nvSpPr>
          <p:cNvPr id="129030" name="Rectangle 6"/>
          <p:cNvSpPr>
            <a:spLocks noGrp="1" noChangeArrowheads="1"/>
          </p:cNvSpPr>
          <p:nvPr>
            <p:ph idx="1"/>
          </p:nvPr>
        </p:nvSpPr>
        <p:spPr>
          <a:xfrm>
            <a:off x="1331640" y="1676801"/>
            <a:ext cx="6577012" cy="2150887"/>
          </a:xfrm>
        </p:spPr>
        <p:txBody>
          <a:bodyPr/>
          <a:lstStyle/>
          <a:p>
            <a:endParaRPr lang="da-DK" dirty="0" smtClean="0"/>
          </a:p>
          <a:p>
            <a:r>
              <a:rPr lang="da-DK" dirty="0"/>
              <a:t>	</a:t>
            </a:r>
            <a:r>
              <a:rPr lang="da-DK" dirty="0" err="1" smtClean="0"/>
              <a:t>Archaology</a:t>
            </a:r>
            <a:r>
              <a:rPr lang="da-DK" dirty="0" smtClean="0"/>
              <a:t> and Language – the Puzzle of </a:t>
            </a:r>
          </a:p>
          <a:p>
            <a:r>
              <a:rPr lang="da-DK" dirty="0"/>
              <a:t>	</a:t>
            </a:r>
            <a:r>
              <a:rPr lang="da-DK" dirty="0" err="1" smtClean="0"/>
              <a:t>Indo</a:t>
            </a:r>
            <a:r>
              <a:rPr lang="da-DK" dirty="0" smtClean="0"/>
              <a:t>-European </a:t>
            </a:r>
            <a:r>
              <a:rPr lang="da-DK" dirty="0" err="1" smtClean="0"/>
              <a:t>Origins</a:t>
            </a:r>
            <a:r>
              <a:rPr lang="da-DK" dirty="0" smtClean="0"/>
              <a:t> (1987)	</a:t>
            </a:r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r>
              <a:rPr lang="da-DK" dirty="0" smtClean="0"/>
              <a:t>Homeland: </a:t>
            </a:r>
            <a:r>
              <a:rPr lang="da-DK" dirty="0" err="1" smtClean="0"/>
              <a:t>Anatolia</a:t>
            </a:r>
            <a:r>
              <a:rPr lang="da-DK" dirty="0" smtClean="0"/>
              <a:t>, </a:t>
            </a:r>
            <a:r>
              <a:rPr lang="da-DK" dirty="0" err="1" smtClean="0"/>
              <a:t>about</a:t>
            </a:r>
            <a:r>
              <a:rPr lang="da-DK" dirty="0" smtClean="0"/>
              <a:t> 7000 BC</a:t>
            </a:r>
          </a:p>
          <a:p>
            <a:pPr marL="457200" lvl="1" indent="0">
              <a:buNone/>
            </a:pPr>
            <a:r>
              <a:rPr lang="da-DK" dirty="0" smtClean="0"/>
              <a:t>The </a:t>
            </a:r>
            <a:r>
              <a:rPr lang="da-DK" dirty="0" err="1" smtClean="0"/>
              <a:t>Indo</a:t>
            </a:r>
            <a:r>
              <a:rPr lang="da-DK" dirty="0" smtClean="0"/>
              <a:t>-Europeans </a:t>
            </a:r>
            <a:r>
              <a:rPr lang="da-DK" dirty="0" err="1" smtClean="0"/>
              <a:t>brought</a:t>
            </a:r>
            <a:r>
              <a:rPr lang="da-DK" dirty="0" smtClean="0"/>
              <a:t> </a:t>
            </a:r>
            <a:r>
              <a:rPr lang="da-DK" dirty="0" err="1" smtClean="0"/>
              <a:t>agriculture</a:t>
            </a:r>
            <a:r>
              <a:rPr lang="da-DK" dirty="0" smtClean="0"/>
              <a:t> to</a:t>
            </a:r>
          </a:p>
          <a:p>
            <a:pPr marL="457200" lvl="1" indent="0">
              <a:buNone/>
            </a:pPr>
            <a:r>
              <a:rPr lang="da-DK" dirty="0" smtClean="0"/>
              <a:t>Europe, </a:t>
            </a:r>
            <a:r>
              <a:rPr lang="da-DK" dirty="0" err="1" smtClean="0"/>
              <a:t>slowly</a:t>
            </a:r>
            <a:r>
              <a:rPr lang="da-DK" dirty="0" smtClean="0"/>
              <a:t> and </a:t>
            </a:r>
            <a:r>
              <a:rPr lang="da-DK" dirty="0" err="1" smtClean="0"/>
              <a:t>peacefully</a:t>
            </a:r>
            <a:r>
              <a:rPr lang="da-DK" dirty="0" smtClean="0"/>
              <a:t> </a:t>
            </a:r>
          </a:p>
          <a:p>
            <a:pPr marL="457200" lvl="1" indent="0">
              <a:buNone/>
            </a:pPr>
            <a:r>
              <a:rPr lang="da-DK" dirty="0" smtClean="0"/>
              <a:t>(2 km. </a:t>
            </a:r>
            <a:r>
              <a:rPr lang="da-DK" dirty="0"/>
              <a:t>a</a:t>
            </a:r>
            <a:r>
              <a:rPr lang="da-DK" dirty="0" smtClean="0"/>
              <a:t> generation;  the ”</a:t>
            </a:r>
            <a:r>
              <a:rPr lang="da-DK" dirty="0" err="1" smtClean="0"/>
              <a:t>wave</a:t>
            </a:r>
            <a:r>
              <a:rPr lang="da-DK" dirty="0" smtClean="0"/>
              <a:t> of </a:t>
            </a:r>
            <a:r>
              <a:rPr lang="da-DK" dirty="0" err="1" smtClean="0"/>
              <a:t>advance</a:t>
            </a:r>
            <a:r>
              <a:rPr lang="da-DK" dirty="0" smtClean="0"/>
              <a:t>”-</a:t>
            </a:r>
          </a:p>
          <a:p>
            <a:pPr marL="457200" lvl="1" indent="0">
              <a:buNone/>
            </a:pPr>
            <a:r>
              <a:rPr lang="da-DK" dirty="0" smtClean="0"/>
              <a:t>model)</a:t>
            </a:r>
          </a:p>
          <a:p>
            <a:pPr marL="457200" lvl="1" indent="0">
              <a:buNone/>
            </a:pPr>
            <a:endParaRPr lang="da-DK" dirty="0" smtClean="0"/>
          </a:p>
          <a:p>
            <a:r>
              <a:rPr lang="da-DK" dirty="0"/>
              <a:t>	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2858400" y="-3175"/>
            <a:ext cx="6253200" cy="263525"/>
          </a:xfrm>
        </p:spPr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3CC35E3-D664-4E28-B78A-E4B8421FC00F}" type="slidenum">
              <a:rPr lang="da-DK" smtClean="0"/>
              <a:pPr/>
              <a:t>12</a:t>
            </a:fld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0" y="1222140"/>
            <a:ext cx="1874816" cy="1874816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2453089"/>
            <a:ext cx="21336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5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Pontic</a:t>
            </a:r>
            <a:r>
              <a:rPr lang="da-DK" dirty="0" smtClean="0"/>
              <a:t>-Caspian (”</a:t>
            </a:r>
            <a:r>
              <a:rPr lang="da-DK" dirty="0" err="1" smtClean="0"/>
              <a:t>kurgan</a:t>
            </a:r>
            <a:r>
              <a:rPr lang="da-DK" dirty="0" smtClean="0"/>
              <a:t>”) </a:t>
            </a:r>
            <a:r>
              <a:rPr lang="da-DK" dirty="0" err="1" smtClean="0"/>
              <a:t>hypothesis</a:t>
            </a:r>
            <a:endParaRPr lang="da-DK" dirty="0"/>
          </a:p>
        </p:txBody>
      </p:sp>
      <p:sp>
        <p:nvSpPr>
          <p:cNvPr id="129030" name="Rectangle 6"/>
          <p:cNvSpPr>
            <a:spLocks noGrp="1" noChangeArrowheads="1"/>
          </p:cNvSpPr>
          <p:nvPr>
            <p:ph idx="1"/>
          </p:nvPr>
        </p:nvSpPr>
        <p:spPr>
          <a:xfrm>
            <a:off x="1044026" y="1383860"/>
            <a:ext cx="6577012" cy="2271389"/>
          </a:xfrm>
        </p:spPr>
        <p:txBody>
          <a:bodyPr/>
          <a:lstStyle/>
          <a:p>
            <a:r>
              <a:rPr lang="da-DK" dirty="0" smtClean="0"/>
              <a:t>		Marija </a:t>
            </a:r>
            <a:r>
              <a:rPr lang="da-DK" dirty="0" err="1" smtClean="0"/>
              <a:t>Gimbutas</a:t>
            </a:r>
            <a:r>
              <a:rPr lang="da-DK" dirty="0" smtClean="0"/>
              <a:t> (1921-94).</a:t>
            </a:r>
          </a:p>
          <a:p>
            <a:r>
              <a:rPr lang="da-DK" dirty="0"/>
              <a:t>	 </a:t>
            </a:r>
            <a:r>
              <a:rPr lang="da-DK" dirty="0" smtClean="0"/>
              <a:t>          	Indo-European </a:t>
            </a:r>
            <a:r>
              <a:rPr lang="da-DK" dirty="0" err="1" smtClean="0"/>
              <a:t>homeland</a:t>
            </a:r>
            <a:r>
              <a:rPr lang="da-DK" dirty="0" smtClean="0"/>
              <a:t> on the South </a:t>
            </a:r>
          </a:p>
          <a:p>
            <a:r>
              <a:rPr lang="da-DK" dirty="0"/>
              <a:t>	</a:t>
            </a:r>
            <a:r>
              <a:rPr lang="da-DK" dirty="0" smtClean="0"/>
              <a:t>	Russian and</a:t>
            </a:r>
            <a:r>
              <a:rPr lang="da-DK" dirty="0"/>
              <a:t> </a:t>
            </a:r>
            <a:r>
              <a:rPr lang="da-DK" dirty="0" err="1" smtClean="0"/>
              <a:t>Ukrainian</a:t>
            </a:r>
            <a:r>
              <a:rPr lang="da-DK" dirty="0" smtClean="0"/>
              <a:t> steppes </a:t>
            </a:r>
            <a:r>
              <a:rPr lang="da-DK" dirty="0" err="1" smtClean="0"/>
              <a:t>north</a:t>
            </a:r>
            <a:r>
              <a:rPr lang="da-DK" dirty="0" smtClean="0"/>
              <a:t> of the 			</a:t>
            </a:r>
            <a:r>
              <a:rPr lang="da-DK" dirty="0" err="1" smtClean="0"/>
              <a:t>Pontic</a:t>
            </a:r>
            <a:r>
              <a:rPr lang="da-DK" dirty="0" smtClean="0"/>
              <a:t> and Caspian Sea; migration </a:t>
            </a:r>
            <a:r>
              <a:rPr lang="da-DK" dirty="0" err="1" smtClean="0"/>
              <a:t>about</a:t>
            </a:r>
            <a:r>
              <a:rPr lang="da-DK" dirty="0" smtClean="0"/>
              <a:t> 			4500-2500 BC</a:t>
            </a:r>
          </a:p>
          <a:p>
            <a:r>
              <a:rPr lang="da-DK" dirty="0"/>
              <a:t>	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2858400" y="-3175"/>
            <a:ext cx="6253200" cy="263525"/>
          </a:xfrm>
        </p:spPr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3CC35E3-D664-4E28-B78A-E4B8421FC00F}" type="slidenum">
              <a:rPr lang="da-DK" smtClean="0"/>
              <a:pPr/>
              <a:t>13</a:t>
            </a:fld>
            <a:endParaRPr lang="da-DK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85" y="3573016"/>
            <a:ext cx="3828094" cy="233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2" descr="data:image/jpeg;base64,/9j/4AAQSkZJRgABAQAAAQABAAD/2wCEAAkGBwgHBgkIBwgKCgkLDRYPDQwMDRsUFRAWIB0iIiAdHx8kKDQsJCYxJx8fLT0tMTU3Ojo6Iys/RD84QzQ5OjcBCgoKDQwNGg8PGjclHyU3Nzc3Nzc3Nzc3Nzc3Nzc3Nzc3Nzc3Nzc3Nzc3Nzc3Nzc3Nzc3Nzc3Nzc3Nzc3Nzc3N//AABEIAH8AZQMBIgACEQEDEQH/xAAcAAABBAMBAAAAAAAAAAAAAAAFAAMEBgEHCAL/xABJEAABAwMCAwQFCQIJDQAAAAABAgMEAAUREiEGEzFBUWFxBxQikaEXIzJUgZSxwdFCchVDc4KiwtLh8CQlMzQ3RFNVYnSEk7P/xAAWAQEBAQAAAAAAAAAAAAAAAAAAAgH/xAAXEQEBAQEAAAAAAAAAAAAAAAAAEQEx/9oADAMBAAIRAxEAPwDb78rkrCdGds9cUPN9Ifca9VHsqCQS5jUT2dK8cQOvspK4rSXXNIwlXb1pqMlK20uqjhtZG6TjINYJqLu+UulUPSE/Qy59P4bUHuHG7cK3Ovrhn1ltWkxyvGN9jnHTGDt30T27aYdhRXUFDjDS0n6QKAc+dADPpEe5aVi1pILerAeOxzuPo/GsQfSFMfhOy5FnSy2CeXh8q1gdT9EYoDNWxA4m5Tsda2CnQlKSEJJ/xtWLrAR60EXJ9TKFoJbSPawCcBOkdvjWUWeBx49MlIYatZWVddDmdPjuKOXW/OQY4cbZaUsqAAWsgfhVQt0djhllb8gBIeWAStwcwA9ABjvO/nVZ4m4ncnzI6WGwGGFFwajkr09/aAa0W6f6QLjBfbbdtcVCVrKCpUgnRjvAHiKauHpGuMB1YctUZxkY0yG3lFCtvLb41VA9/Dzq50pavVtKVCOtGOYc7+YA/vpni96cVBbaUuREqGEtqBIVvjbs2x0qaLf8p7uVYtzTmlOr5t07464yBSjelJt15lpUROt1WC0nVrSPiKpls4auT0YzJOpqMpHMUvOgpKem4/SqzdLRc7Xy5z/Nkc9HMYkxlkgAYzq26YrR0rbJ38IW9iWGy1zkatCwMilQfgJ5cjgyzPO7rXFSTnvrFUCU8ZkD92o+cDNSLh/px+6Khup1srTjOQRjNYMp1FRyMDOB40Pv85UKKlLQVznVaUkJO3fvTjqxbbZkjUUjpknJ/GqxcZdwnNRHAlxLbjmlJHUHPU1ge4kjxpMuDy2XJEwKT8yhwDYdConzo6m2MgIWhlC3kq5qVPo1aFY7O6g0SI9CuKG4iOc/pwXle0Ed+e7NWVt593KeWlGOqwrO9BS7pYp8x1x+YsIJCtTwVsEp3yM5OCaD2uwvXRqKuLbltMtulLryns6hnfA7a2ZIiRpQSqSEuaMgaugz12odai+q5yXOXy4WgNMBSCNWnt8PzpAEbsUONc27oJIRFaJStDqdCNOPopBHlnvorbDbJ0JnkRI4jLWsN6CCO3JGOlAOMIL7aecwlTzRdLoWXMIQkA+zjx/KgfDt7QwwJaGhFdDmeWy2Vp3wNwN+lYLDxhfHbep2DbFrD6WtSsJ1DcEAb+Na5gu3DDcC4KuCWW9WGY4CtYUCpzPgdvLerfcYd2mXhd0mtyEsaNLaw4hpJaP7GkkkeOd6FXS8yIl1R6rATH9ZYU2lxC0uLWTgdpASkY7K0bb4Ea5HB1oa9k8uME7HI2z0IpVjgNBa4PtSCVZSxg6zk9T1IpVQJXH/AFgfuimBXq6F715CUJTyij2lZwUmocqY1Ea5jpOnIGwz1rA8WQ4Cl1IKT+yTUVFvSmWHEgIaSkgISevmKgXTiBmOw4WFpJCSdajhI/vp5F2aiRYipnM1yMb4zjO+SOwYrA42lDE0ONhxDbvZqABO/Z16VlcpKASpaWmk9VE/43NSZB1xXVtJ9sIJRtvnFUXLdzmvvXBbiLXbkBtOhZSHHSPaOdugx76CbxBxvaba4I/MMhwjKktAnT4k1EYuZuCo6ocx5pt93SAHSEHpsfAg00m5cOC1mXFQGoIVo1lGkau4k9tU+dcyLlCVa3EusyH0oSE52USAKDZLVvhMyZMSU7oYU2QlSnQsJB7Nx7PfUO0QoKLmIrNw9acYUVNtIUdOMeZB/LFQp0d24zlJiB1TfPw4QkYHw7cdtH2YLHDFodnOIZclpQEl1aggYJ2BIH5b1mCRGZccfVFlOMutNKykDGtSuuT4U5eoESTC5T0Bl9tPUrSPmxtnHb7qetzTioTckstRH1fS0pByOwEkZxTkz59sxsKCXE+04nYAedaDlrbQzbo7bISlCUAJAGBilWbcC3BYSpeshGCo9TjtrNUGLkAp7B6ad/eaiFCNOnG1eOI56YILqtyEDbPiarL3ELrkRKkewpSdQUnYEVOiXcrUtU1hUbUiNnU8AEnV5Z37BQ+9cTQIDqhyEuPoISCtOCM7H9KhP8RzQwSw8FFOxIT086qNz4ibiK5jyNcgq14I6nPWlGwLXxO8/MQy4y0ltSgkaSSOvf21JuUyPYre6Vx9bIUtQQynJO/d9tama40AfQ+Iml1JyDzO33VebbcE3LhNFxbkIdlaipSMey2sfxZGcnsOe3qMDasDfEN6gM263w5sFpIcdDrjTZSUNjc775yPLrTNltNuvt1RKhs+r2+A4HFrSMFx39lPxzVW4j4tRNk8pVtaTIRjLq3CoAkA9PCr/ZuIbBw5b2Le+65FL5K/WZA1IfX+0oqTnH84DbHXrWg3bbU4HHOYOW1zUyGVIVk+IUe3b8a8cYIMy2lllDqyr2wptAITgbZz9tGYE+HPZ5kCUxJaH7bDgWn3in1JSpBSehGKCn8NXKWUc2S0tccgpaJzzFY+kojtGdqOR3A448ptx49CWnEadPvGd/yqFBt7ka9F1qO83FQxy/nnMlZyTkJH2daMsaeWHCclQ9onagLQMiG1qOo4O6h40q9RVAxmzkYxt76VUKNx46pN0SltRJ9WTlPhqV8aqr7uoBTeBqRjlkYCO+iHpTcSOIGU+1rERCsj95dVVq5mNEdLrbqkHOAnfAqYJSpzbTanAMNpQdZPhWvbtOcmy1vOHcnbwqwcQ3jnW8NtpCEuHpjfA6/H8KqJOaDINF+H+IJVjfUtlKXWHMc1hRwleOh8CO+g9KgPzJVouEuRKLrzBdOvQpBOn3ZzUK6XL1hhmJH2iskqTlOCSe38aHAVnFBIts+Za5aZdukuRpCTs42cHyPePA7V0PwRxO3xRY0y9PLktK5UlvsC8A5Hgc5Hu7K5wq/+hu6mJf37apWG5rWU7/xiNx/RKvdQbXvF5at6tDba3HTupKE9Rv29M0EuvEBbiailSQsYTHTstB7faG1SOIGm1upclLQYzeMN9VLUenlVe49Shq3NJacQ1pOpQC/a8sd1BsXgeQZPClvdUSdSV7qznGtQGaVQ/Rsor4GtKieqHDv/ACi6VUNd+mEyVcZMIYKyP4PbUUjbPzjuTVYc57zPKKNIUMFxRyTmrX6XWgrjBlQc0kwG0qGM5Gt2qWypbkpDiFrKB7OAdsDwqQFuriC/oaUFNtDQkjocdT9pyagV7dXrWT3nasA91B5r0Kzt2/CpNut79zmtQ4WFvvK0oSdsnGevkDQRK9Cpt1s1xs7obuURyOVHCSrdKvJQ2qEKBVLtM9dqukS4M51x3UuDxA6j7RkVEGTnHZXgnNBtm4XxiVNU8bhEKA2VIIWnJV2Cglzua7qhC5ciEjS3jQHU7DHxOap7TuWEYVuNjkUw5ue+g6U9GhI4GtfznM2d9oYOfnV0qi+iL/Z1aB/L/wD3cpVQoHpmcWjjdlKdgu3NA/8AsdqlR3koRojuFII6kdc9fjVy9Nbbj/G7DLKFLcXb2glKepPMc6DtNeuF+Ammf8tv5BSnChFUrZPis9vl0qQE4f4NavccyCJDDP8AxwRpX+6CMnz6UH4nh2W3SPVLS+9JeQfnXVKBQn/pGBufwqwcaccethdusSy3GA0uSE7FY7k9yfH3VQxsMDpQKifD13VY7miehOooSoeWRihtI0G5Jq4d5gusXArlurQFqhx8KU2cZGVDZJ8ao984YZS0w5aRoWTodjuPhZB7Dq6Dyz3VI4YvbIs64j+lLbKBrD0gMMnJwMBI1KJA38c0Pul9bIW2y7zMq2DCOSyjfsHVR8T7qATdrPPtC0Jns8vmDKFJUFJV9ooeaKXS9yrlFZjvhGho5TgeGOtDAASATigeYeDbK0FAJUoYURnT30o7oZlJUtAISsFSFJ2O/SpLiwI6EoaS2kKwo43P61DkOkLWcdO/rtQdPcER24nDUdllIS2l6RpSOgBfcP50qe4U2sbPcXHT73FGlV5wDeKWYEO7qu8pLbTiIqUKkuH6KApRwO7qfOtL8Z8ZvXxa4kDUzbuhHRT3ie4eHvrffE/B9q4p5YuqpZQgABtl7QknJOSB160CHod4P7WJv3tVTBzmKzXRvyP8HfVZn3tdIeiDg4f7rMP/AJa6Qc7SEBDhSnoAPwps10er0RcHqOVRJZP/AHa/1pfJDwb9Tl/e1/rSDnqLIDMWWzpyp/QP5oJJ/q/Go7iitRUo5JOTtiujfkg4N+pSvvbn61n5IeDfqMn725+tIObqxXSXyRcGfUZP3tz9ax8kfBv1CR97c/WkHOJcWpISVEgdAT0ppz6Cs9cV0l8knBv/AC9/7Zbn9qvJ9EvBu/8Am97727/apAa4RGbBGPeVn+maVE4UNmBGRGigpaRnSCc9TnqaVVg//9k="/>
          <p:cNvSpPr>
            <a:spLocks noChangeAspect="1" noChangeArrowheads="1"/>
          </p:cNvSpPr>
          <p:nvPr/>
        </p:nvSpPr>
        <p:spPr bwMode="auto">
          <a:xfrm>
            <a:off x="155575" y="-579438"/>
            <a:ext cx="962025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663" y="1364876"/>
            <a:ext cx="1461339" cy="1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77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Pontic</a:t>
            </a:r>
            <a:r>
              <a:rPr lang="da-DK" dirty="0" smtClean="0"/>
              <a:t>-Caspian </a:t>
            </a:r>
            <a:r>
              <a:rPr lang="da-DK" dirty="0" err="1" smtClean="0"/>
              <a:t>hyptothesis</a:t>
            </a:r>
            <a:endParaRPr lang="da-DK" dirty="0"/>
          </a:p>
        </p:txBody>
      </p:sp>
      <p:sp>
        <p:nvSpPr>
          <p:cNvPr id="129030" name="Rectangle 6"/>
          <p:cNvSpPr>
            <a:spLocks noGrp="1" noChangeArrowheads="1"/>
          </p:cNvSpPr>
          <p:nvPr>
            <p:ph idx="1"/>
          </p:nvPr>
        </p:nvSpPr>
        <p:spPr>
          <a:xfrm>
            <a:off x="1042988" y="1374775"/>
            <a:ext cx="6577012" cy="1911349"/>
          </a:xfrm>
        </p:spPr>
        <p:txBody>
          <a:bodyPr/>
          <a:lstStyle/>
          <a:p>
            <a:r>
              <a:rPr lang="da-DK" dirty="0" smtClean="0"/>
              <a:t>J.P. Mallory &amp; </a:t>
            </a:r>
            <a:r>
              <a:rPr lang="da-DK" dirty="0" err="1" smtClean="0"/>
              <a:t>D.Q</a:t>
            </a:r>
            <a:r>
              <a:rPr lang="da-DK" dirty="0" smtClean="0"/>
              <a:t>. Adams: Encyclopedia of Indo-European Culture (1997) </a:t>
            </a:r>
          </a:p>
          <a:p>
            <a:r>
              <a:rPr lang="da-DK" dirty="0" smtClean="0"/>
              <a:t>David Anthony: The Horse, the Wheel and Language (2007)</a:t>
            </a:r>
          </a:p>
          <a:p>
            <a:r>
              <a:rPr lang="da-DK" dirty="0" smtClean="0">
                <a:solidFill>
                  <a:srgbClr val="FF0000"/>
                </a:solidFill>
              </a:rPr>
              <a:t>The </a:t>
            </a:r>
            <a:r>
              <a:rPr lang="da-DK" dirty="0" err="1" smtClean="0">
                <a:solidFill>
                  <a:srgbClr val="FF0000"/>
                </a:solidFill>
              </a:rPr>
              <a:t>Yamnaya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Culture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2858400" y="-3175"/>
            <a:ext cx="6253200" cy="263525"/>
          </a:xfrm>
        </p:spPr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3CC35E3-D664-4E28-B78A-E4B8421FC00F}" type="slidenum">
              <a:rPr lang="da-DK" smtClean="0"/>
              <a:pPr/>
              <a:t>14</a:t>
            </a:fld>
            <a:endParaRPr lang="da-DK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88" y="2620857"/>
            <a:ext cx="3389988" cy="338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206" y="2740146"/>
            <a:ext cx="2232248" cy="315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5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FF0000"/>
                </a:solidFill>
              </a:rPr>
              <a:t>How did </a:t>
            </a:r>
            <a:r>
              <a:rPr lang="da-DK" dirty="0" err="1" smtClean="0">
                <a:solidFill>
                  <a:srgbClr val="FF0000"/>
                </a:solidFill>
              </a:rPr>
              <a:t>they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get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around</a:t>
            </a:r>
            <a:r>
              <a:rPr lang="da-DK" dirty="0">
                <a:solidFill>
                  <a:srgbClr val="FF0000"/>
                </a:solidFill>
              </a:rPr>
              <a:t>?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smtClean="0"/>
              <a:t>horse and </a:t>
            </a:r>
            <a:r>
              <a:rPr lang="da-DK" dirty="0" err="1" smtClean="0"/>
              <a:t>wheel</a:t>
            </a:r>
            <a:endParaRPr lang="da-DK" dirty="0"/>
          </a:p>
        </p:txBody>
      </p:sp>
      <p:sp>
        <p:nvSpPr>
          <p:cNvPr id="129030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da-DK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None/>
            </a:pPr>
            <a:r>
              <a:rPr lang="da-DK" i="1" dirty="0" smtClean="0"/>
              <a:t>	*(h</a:t>
            </a:r>
            <a:r>
              <a:rPr lang="da-DK" sz="1100" i="1" dirty="0" smtClean="0"/>
              <a:t>1</a:t>
            </a:r>
            <a:r>
              <a:rPr lang="da-DK" i="1" dirty="0" smtClean="0"/>
              <a:t>)</a:t>
            </a:r>
            <a:r>
              <a:rPr lang="da-DK" i="1" dirty="0" err="1" smtClean="0"/>
              <a:t>ek’</a:t>
            </a:r>
            <a:r>
              <a:rPr lang="da-DK" i="1" dirty="0" err="1" smtClean="0">
                <a:latin typeface="+mj-lt"/>
                <a:cs typeface="Times New Roman" panose="02020603050405020304" pitchFamily="18" charset="0"/>
              </a:rPr>
              <a:t>u</a:t>
            </a:r>
            <a:r>
              <a:rPr lang="da-DK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̯</a:t>
            </a:r>
            <a:r>
              <a:rPr lang="da-DK" i="1" dirty="0" err="1" smtClean="0"/>
              <a:t>os</a:t>
            </a:r>
            <a:r>
              <a:rPr lang="da-DK" i="1" dirty="0" smtClean="0"/>
              <a:t> </a:t>
            </a:r>
            <a:r>
              <a:rPr lang="da-DK" dirty="0" smtClean="0"/>
              <a:t>‘horse’: </a:t>
            </a:r>
            <a:r>
              <a:rPr lang="da-DK" dirty="0"/>
              <a:t>S</a:t>
            </a:r>
            <a:r>
              <a:rPr lang="da-DK" dirty="0" smtClean="0"/>
              <a:t>anskrit </a:t>
            </a:r>
            <a:r>
              <a:rPr lang="da-DK" i="1" dirty="0" err="1" smtClean="0"/>
              <a:t>á</a:t>
            </a:r>
            <a:r>
              <a:rPr lang="da-DK" i="1" dirty="0" err="1" smtClean="0">
                <a:latin typeface="Verdana"/>
                <a:ea typeface="Verdana"/>
                <a:cs typeface="Verdana"/>
              </a:rPr>
              <a:t>śva</a:t>
            </a:r>
            <a:r>
              <a:rPr lang="da-DK" dirty="0" smtClean="0">
                <a:latin typeface="Verdana"/>
                <a:ea typeface="Verdana"/>
                <a:cs typeface="Verdana"/>
              </a:rPr>
              <a:t>-, </a:t>
            </a:r>
            <a:r>
              <a:rPr lang="da-DK" dirty="0" err="1" smtClean="0">
                <a:latin typeface="Verdana"/>
                <a:ea typeface="Verdana"/>
                <a:cs typeface="Verdana"/>
              </a:rPr>
              <a:t>Avestan</a:t>
            </a:r>
            <a:r>
              <a:rPr lang="da-DK" dirty="0" smtClean="0">
                <a:latin typeface="Verdana"/>
                <a:ea typeface="Verdana"/>
                <a:cs typeface="Verdana"/>
              </a:rPr>
              <a:t> </a:t>
            </a:r>
            <a:r>
              <a:rPr lang="da-DK" i="1" dirty="0" err="1" smtClean="0">
                <a:latin typeface="Verdana"/>
                <a:ea typeface="Verdana"/>
                <a:cs typeface="Verdana"/>
              </a:rPr>
              <a:t>aspa</a:t>
            </a:r>
            <a:r>
              <a:rPr lang="da-DK" i="1" dirty="0" smtClean="0">
                <a:latin typeface="Verdana"/>
                <a:ea typeface="Verdana"/>
                <a:cs typeface="Verdana"/>
              </a:rPr>
              <a:t>-</a:t>
            </a:r>
            <a:r>
              <a:rPr lang="da-DK" dirty="0" smtClean="0">
                <a:latin typeface="Verdana"/>
                <a:ea typeface="Verdana"/>
                <a:cs typeface="Verdana"/>
              </a:rPr>
              <a:t>, 	Greek </a:t>
            </a:r>
            <a:r>
              <a:rPr lang="da-DK" i="1" dirty="0" err="1" smtClean="0">
                <a:latin typeface="Verdana"/>
                <a:ea typeface="Verdana"/>
                <a:cs typeface="Verdana"/>
              </a:rPr>
              <a:t>híppos</a:t>
            </a:r>
            <a:r>
              <a:rPr lang="da-DK" dirty="0" smtClean="0">
                <a:latin typeface="Verdana"/>
                <a:ea typeface="Verdana"/>
                <a:cs typeface="Verdana"/>
              </a:rPr>
              <a:t> (</a:t>
            </a:r>
            <a:r>
              <a:rPr lang="da-DK" dirty="0" err="1" smtClean="0">
                <a:latin typeface="Verdana"/>
                <a:ea typeface="Verdana"/>
                <a:cs typeface="Verdana"/>
              </a:rPr>
              <a:t>Myc</a:t>
            </a:r>
            <a:r>
              <a:rPr lang="da-DK" dirty="0" smtClean="0">
                <a:latin typeface="Verdana"/>
                <a:ea typeface="Verdana"/>
                <a:cs typeface="Verdana"/>
              </a:rPr>
              <a:t>. </a:t>
            </a:r>
            <a:r>
              <a:rPr lang="da-DK" i="1" dirty="0" smtClean="0">
                <a:latin typeface="Verdana"/>
                <a:ea typeface="Verdana"/>
                <a:cs typeface="Verdana"/>
              </a:rPr>
              <a:t>i-</a:t>
            </a:r>
            <a:r>
              <a:rPr lang="da-DK" i="1" dirty="0" err="1" smtClean="0">
                <a:latin typeface="Verdana"/>
                <a:ea typeface="Verdana"/>
                <a:cs typeface="Verdana"/>
              </a:rPr>
              <a:t>qo</a:t>
            </a:r>
            <a:r>
              <a:rPr lang="da-DK" dirty="0" smtClean="0">
                <a:latin typeface="Verdana"/>
                <a:ea typeface="Verdana"/>
                <a:cs typeface="Verdana"/>
              </a:rPr>
              <a:t>), </a:t>
            </a:r>
            <a:r>
              <a:rPr lang="da-DK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Latin </a:t>
            </a:r>
            <a:r>
              <a:rPr lang="da-DK" i="1" dirty="0" err="1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equus</a:t>
            </a:r>
            <a:r>
              <a:rPr lang="da-DK" dirty="0" smtClean="0">
                <a:latin typeface="Verdana"/>
                <a:ea typeface="Verdana"/>
                <a:cs typeface="Verdana"/>
              </a:rPr>
              <a:t>, Old Irish </a:t>
            </a:r>
            <a:r>
              <a:rPr lang="da-DK" i="1" dirty="0" err="1" smtClean="0">
                <a:latin typeface="Verdana"/>
                <a:ea typeface="Verdana"/>
                <a:cs typeface="Verdana"/>
              </a:rPr>
              <a:t>ech</a:t>
            </a:r>
            <a:r>
              <a:rPr lang="da-DK" dirty="0" smtClean="0">
                <a:latin typeface="Verdana"/>
                <a:ea typeface="Verdana"/>
                <a:cs typeface="Verdana"/>
              </a:rPr>
              <a:t>, 	Old English </a:t>
            </a:r>
            <a:r>
              <a:rPr lang="da-DK" i="1" dirty="0" err="1" smtClean="0">
                <a:latin typeface="Verdana"/>
                <a:ea typeface="Verdana"/>
                <a:cs typeface="Verdana"/>
              </a:rPr>
              <a:t>eoh</a:t>
            </a:r>
            <a:r>
              <a:rPr lang="da-DK" dirty="0" smtClean="0">
                <a:latin typeface="Verdana"/>
                <a:ea typeface="Verdana"/>
                <a:cs typeface="Verdana"/>
              </a:rPr>
              <a:t>, </a:t>
            </a:r>
            <a:r>
              <a:rPr lang="da-DK" dirty="0" err="1" smtClean="0">
                <a:latin typeface="Verdana"/>
                <a:ea typeface="Verdana"/>
                <a:cs typeface="Verdana"/>
              </a:rPr>
              <a:t>Tocharian</a:t>
            </a:r>
            <a:r>
              <a:rPr lang="da-DK" dirty="0" smtClean="0">
                <a:latin typeface="Verdana"/>
                <a:ea typeface="Verdana"/>
                <a:cs typeface="Verdana"/>
              </a:rPr>
              <a:t> </a:t>
            </a:r>
            <a:r>
              <a:rPr lang="da-DK" i="1" dirty="0" err="1" smtClean="0">
                <a:latin typeface="Verdana"/>
                <a:ea typeface="Verdana"/>
                <a:cs typeface="Verdana"/>
              </a:rPr>
              <a:t>yakwe</a:t>
            </a:r>
            <a:r>
              <a:rPr lang="da-DK" dirty="0" smtClean="0">
                <a:latin typeface="Verdana"/>
                <a:ea typeface="Verdana"/>
                <a:cs typeface="Verdana"/>
              </a:rPr>
              <a:t> etc.; Hier. </a:t>
            </a:r>
            <a:r>
              <a:rPr lang="da-DK" dirty="0" err="1" smtClean="0">
                <a:latin typeface="Verdana"/>
                <a:ea typeface="Verdana"/>
                <a:cs typeface="Verdana"/>
              </a:rPr>
              <a:t>Luwian</a:t>
            </a:r>
            <a:r>
              <a:rPr lang="da-DK" dirty="0" smtClean="0">
                <a:latin typeface="Verdana"/>
                <a:ea typeface="Verdana"/>
                <a:cs typeface="Verdana"/>
              </a:rPr>
              <a:t> </a:t>
            </a:r>
            <a:r>
              <a:rPr lang="da-DK" i="1" dirty="0" smtClean="0">
                <a:latin typeface="Verdana"/>
                <a:ea typeface="Verdana"/>
                <a:cs typeface="Verdana"/>
              </a:rPr>
              <a:t>á-	</a:t>
            </a:r>
            <a:r>
              <a:rPr lang="da-DK" i="1" dirty="0" err="1" smtClean="0">
                <a:latin typeface="Verdana"/>
                <a:ea typeface="Verdana"/>
                <a:cs typeface="Verdana"/>
              </a:rPr>
              <a:t>sù</a:t>
            </a:r>
            <a:r>
              <a:rPr lang="da-DK" i="1" dirty="0" smtClean="0">
                <a:latin typeface="Verdana"/>
                <a:ea typeface="Verdana"/>
                <a:cs typeface="Verdana"/>
              </a:rPr>
              <a:t>-</a:t>
            </a:r>
            <a:r>
              <a:rPr lang="da-DK" dirty="0" smtClean="0">
                <a:latin typeface="Verdana"/>
                <a:ea typeface="Verdana"/>
                <a:cs typeface="Verdana"/>
              </a:rPr>
              <a:t>, </a:t>
            </a:r>
            <a:r>
              <a:rPr lang="da-DK" dirty="0" err="1" smtClean="0">
                <a:latin typeface="Verdana"/>
                <a:ea typeface="Verdana"/>
                <a:cs typeface="Verdana"/>
              </a:rPr>
              <a:t>Lycian</a:t>
            </a:r>
            <a:r>
              <a:rPr lang="da-DK" dirty="0" smtClean="0">
                <a:latin typeface="Verdana"/>
                <a:ea typeface="Verdana"/>
                <a:cs typeface="Verdana"/>
              </a:rPr>
              <a:t> </a:t>
            </a:r>
            <a:r>
              <a:rPr lang="da-DK" i="1" dirty="0" err="1" smtClean="0">
                <a:latin typeface="Verdana"/>
                <a:ea typeface="Verdana"/>
                <a:cs typeface="Verdana"/>
              </a:rPr>
              <a:t>esb</a:t>
            </a:r>
            <a:r>
              <a:rPr lang="da-DK" dirty="0" smtClean="0">
                <a:latin typeface="Verdana"/>
                <a:ea typeface="Verdana"/>
                <a:cs typeface="Verdana"/>
              </a:rPr>
              <a:t>- ‘horse’</a:t>
            </a:r>
          </a:p>
          <a:p>
            <a:pPr marL="457200" lvl="1" indent="0">
              <a:buNone/>
            </a:pPr>
            <a:r>
              <a:rPr lang="da-DK" dirty="0">
                <a:latin typeface="Verdana"/>
                <a:ea typeface="Verdana"/>
                <a:cs typeface="Verdana"/>
              </a:rPr>
              <a:t>	</a:t>
            </a:r>
            <a:r>
              <a:rPr lang="da-DK" dirty="0" err="1" smtClean="0">
                <a:latin typeface="Verdana"/>
                <a:ea typeface="Verdana"/>
                <a:cs typeface="Verdana"/>
              </a:rPr>
              <a:t>Names</a:t>
            </a:r>
            <a:r>
              <a:rPr lang="da-DK" dirty="0" smtClean="0">
                <a:latin typeface="Verdana"/>
                <a:ea typeface="Verdana"/>
                <a:cs typeface="Verdana"/>
              </a:rPr>
              <a:t>: Sanskrit </a:t>
            </a:r>
            <a:r>
              <a:rPr lang="da-DK" dirty="0" err="1" smtClean="0">
                <a:latin typeface="Verdana"/>
                <a:ea typeface="Verdana"/>
                <a:cs typeface="Verdana"/>
              </a:rPr>
              <a:t>Brhadasva</a:t>
            </a:r>
            <a:r>
              <a:rPr lang="da-DK" dirty="0" smtClean="0">
                <a:latin typeface="Verdana"/>
                <a:ea typeface="Verdana"/>
                <a:cs typeface="Verdana"/>
              </a:rPr>
              <a:t>- ‘High-horse’, Greek 	</a:t>
            </a:r>
            <a:r>
              <a:rPr lang="da-DK" dirty="0" err="1" smtClean="0">
                <a:latin typeface="Verdana"/>
                <a:ea typeface="Verdana"/>
                <a:cs typeface="Verdana"/>
              </a:rPr>
              <a:t>Xanthippos</a:t>
            </a:r>
            <a:r>
              <a:rPr lang="da-DK" dirty="0" smtClean="0">
                <a:latin typeface="Verdana"/>
                <a:ea typeface="Verdana"/>
                <a:cs typeface="Verdana"/>
              </a:rPr>
              <a:t> ‘Golden-horse’</a:t>
            </a:r>
          </a:p>
          <a:p>
            <a:pPr marL="917575" lvl="2" indent="0">
              <a:buNone/>
            </a:pPr>
            <a:r>
              <a:rPr lang="da-DK" dirty="0" err="1" smtClean="0">
                <a:latin typeface="Verdana"/>
                <a:ea typeface="Verdana"/>
                <a:cs typeface="Verdana"/>
              </a:rPr>
              <a:t>Domestication</a:t>
            </a:r>
            <a:r>
              <a:rPr lang="da-DK" dirty="0" smtClean="0">
                <a:latin typeface="Verdana"/>
                <a:ea typeface="Verdana"/>
                <a:cs typeface="Verdana"/>
              </a:rPr>
              <a:t> 4800-4500 BC</a:t>
            </a:r>
          </a:p>
          <a:p>
            <a:pPr marL="917575" lvl="2" indent="0">
              <a:buNone/>
            </a:pPr>
            <a:endParaRPr lang="da-DK" dirty="0">
              <a:latin typeface="Verdana"/>
              <a:ea typeface="Verdana"/>
              <a:cs typeface="Verdana"/>
            </a:endParaRPr>
          </a:p>
          <a:p>
            <a:pPr marL="917575" lvl="2" indent="0">
              <a:buNone/>
            </a:pPr>
            <a:r>
              <a:rPr lang="da-DK" dirty="0" smtClean="0">
                <a:latin typeface="Verdana"/>
                <a:ea typeface="Verdana"/>
                <a:cs typeface="Verdana"/>
              </a:rPr>
              <a:t>*</a:t>
            </a:r>
            <a:r>
              <a:rPr lang="da-DK" i="1" dirty="0" err="1" smtClean="0">
                <a:latin typeface="Verdana"/>
                <a:ea typeface="Verdana"/>
                <a:cs typeface="Verdana"/>
              </a:rPr>
              <a:t>k</a:t>
            </a:r>
            <a:r>
              <a:rPr lang="da-DK" i="1" baseline="30000" dirty="0" err="1" smtClean="0">
                <a:latin typeface="Verdana"/>
                <a:ea typeface="Verdana"/>
                <a:cs typeface="Verdana"/>
              </a:rPr>
              <a:t>w</a:t>
            </a:r>
            <a:r>
              <a:rPr lang="da-DK" i="1" dirty="0" err="1" smtClean="0">
                <a:latin typeface="Verdana"/>
                <a:ea typeface="Verdana"/>
                <a:cs typeface="Verdana"/>
              </a:rPr>
              <a:t>ek</a:t>
            </a:r>
            <a:r>
              <a:rPr lang="da-DK" i="1" baseline="30000" dirty="0" err="1" smtClean="0">
                <a:latin typeface="Verdana"/>
                <a:ea typeface="Verdana"/>
                <a:cs typeface="Verdana"/>
              </a:rPr>
              <a:t>w</a:t>
            </a:r>
            <a:r>
              <a:rPr lang="da-DK" i="1" dirty="0" err="1" smtClean="0">
                <a:latin typeface="Verdana"/>
                <a:ea typeface="Verdana"/>
                <a:cs typeface="Verdana"/>
              </a:rPr>
              <a:t>lo</a:t>
            </a:r>
            <a:r>
              <a:rPr lang="da-DK" dirty="0" smtClean="0">
                <a:latin typeface="Verdana"/>
                <a:ea typeface="Verdana"/>
                <a:cs typeface="Verdana"/>
              </a:rPr>
              <a:t>- ‘</a:t>
            </a:r>
            <a:r>
              <a:rPr lang="da-DK" dirty="0" err="1" smtClean="0">
                <a:latin typeface="Verdana"/>
                <a:ea typeface="Verdana"/>
                <a:cs typeface="Verdana"/>
              </a:rPr>
              <a:t>wheel</a:t>
            </a:r>
            <a:r>
              <a:rPr lang="da-DK" dirty="0" smtClean="0">
                <a:latin typeface="Verdana"/>
                <a:ea typeface="Verdana"/>
                <a:cs typeface="Verdana"/>
              </a:rPr>
              <a:t>’: </a:t>
            </a:r>
            <a:r>
              <a:rPr lang="da-DK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S</a:t>
            </a:r>
            <a:r>
              <a:rPr lang="da-DK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anskrit </a:t>
            </a:r>
            <a:r>
              <a:rPr lang="da-DK" i="1" dirty="0" err="1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cakrá</a:t>
            </a:r>
            <a:r>
              <a:rPr lang="da-DK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-</a:t>
            </a:r>
            <a:r>
              <a:rPr lang="da-DK" dirty="0" smtClean="0">
                <a:latin typeface="Verdana"/>
                <a:ea typeface="Verdana"/>
                <a:cs typeface="Verdana"/>
              </a:rPr>
              <a:t>, </a:t>
            </a:r>
            <a:r>
              <a:rPr lang="da-DK" dirty="0" err="1" smtClean="0">
                <a:latin typeface="Verdana"/>
                <a:ea typeface="Verdana"/>
                <a:cs typeface="Verdana"/>
              </a:rPr>
              <a:t>Avestan</a:t>
            </a:r>
            <a:r>
              <a:rPr lang="da-DK" dirty="0" smtClean="0">
                <a:latin typeface="Verdana"/>
                <a:ea typeface="Verdana"/>
                <a:cs typeface="Verdana"/>
              </a:rPr>
              <a:t> </a:t>
            </a:r>
            <a:r>
              <a:rPr lang="da-DK" i="1" dirty="0" err="1" smtClean="0">
                <a:latin typeface="Verdana"/>
                <a:ea typeface="Verdana"/>
                <a:cs typeface="Verdana"/>
              </a:rPr>
              <a:t>caxra</a:t>
            </a:r>
            <a:r>
              <a:rPr lang="da-DK" dirty="0" smtClean="0">
                <a:latin typeface="Verdana"/>
                <a:ea typeface="Verdana"/>
                <a:cs typeface="Verdana"/>
              </a:rPr>
              <a:t>-, </a:t>
            </a:r>
            <a:r>
              <a:rPr lang="da-DK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Greek </a:t>
            </a:r>
            <a:r>
              <a:rPr lang="da-DK" i="1" dirty="0" err="1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kúklos</a:t>
            </a:r>
            <a:r>
              <a:rPr lang="da-DK" dirty="0" smtClean="0">
                <a:latin typeface="Verdana"/>
                <a:ea typeface="Verdana"/>
                <a:cs typeface="Verdana"/>
              </a:rPr>
              <a:t>, </a:t>
            </a:r>
            <a:r>
              <a:rPr lang="da-DK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Old English </a:t>
            </a:r>
            <a:r>
              <a:rPr lang="da-DK" i="1" dirty="0" err="1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hweol</a:t>
            </a:r>
            <a:r>
              <a:rPr lang="da-DK" dirty="0" smtClean="0">
                <a:latin typeface="Verdana"/>
                <a:ea typeface="Verdana"/>
                <a:cs typeface="Verdana"/>
              </a:rPr>
              <a:t>, </a:t>
            </a:r>
            <a:r>
              <a:rPr lang="da-DK" dirty="0" err="1" smtClean="0">
                <a:latin typeface="Verdana"/>
                <a:ea typeface="Verdana"/>
                <a:cs typeface="Verdana"/>
              </a:rPr>
              <a:t>Tocharian</a:t>
            </a:r>
            <a:r>
              <a:rPr lang="da-DK" dirty="0" smtClean="0">
                <a:latin typeface="Verdana"/>
                <a:ea typeface="Verdana"/>
                <a:cs typeface="Verdana"/>
              </a:rPr>
              <a:t> A </a:t>
            </a:r>
            <a:r>
              <a:rPr lang="da-DK" i="1" dirty="0" err="1" smtClean="0">
                <a:latin typeface="Verdana"/>
                <a:ea typeface="Verdana"/>
                <a:cs typeface="Verdana"/>
              </a:rPr>
              <a:t>kukäl</a:t>
            </a:r>
            <a:endParaRPr lang="da-DK" i="1" dirty="0" smtClean="0">
              <a:latin typeface="Verdana"/>
              <a:ea typeface="Verdana"/>
              <a:cs typeface="Verdana"/>
            </a:endParaRPr>
          </a:p>
          <a:p>
            <a:pPr marL="917575" lvl="2" indent="0">
              <a:buNone/>
            </a:pPr>
            <a:r>
              <a:rPr lang="da-DK" dirty="0" err="1" smtClean="0">
                <a:latin typeface="Verdana"/>
                <a:ea typeface="Verdana"/>
                <a:cs typeface="Verdana"/>
              </a:rPr>
              <a:t>Pre-IE</a:t>
            </a:r>
            <a:r>
              <a:rPr lang="da-DK" dirty="0" smtClean="0">
                <a:latin typeface="Verdana"/>
                <a:ea typeface="Verdana"/>
                <a:cs typeface="Verdana"/>
              </a:rPr>
              <a:t>: *</a:t>
            </a:r>
            <a:r>
              <a:rPr lang="da-DK" dirty="0" err="1" smtClean="0">
                <a:latin typeface="Verdana"/>
                <a:ea typeface="Verdana"/>
                <a:cs typeface="Verdana"/>
              </a:rPr>
              <a:t>k</a:t>
            </a:r>
            <a:r>
              <a:rPr lang="da-DK" baseline="30000" dirty="0" err="1" smtClean="0">
                <a:latin typeface="Verdana"/>
                <a:ea typeface="Verdana"/>
                <a:cs typeface="Verdana"/>
              </a:rPr>
              <a:t>w</a:t>
            </a:r>
            <a:r>
              <a:rPr lang="da-DK" dirty="0" err="1" smtClean="0">
                <a:latin typeface="Verdana"/>
                <a:ea typeface="Verdana"/>
                <a:cs typeface="Verdana"/>
              </a:rPr>
              <a:t>e-k</a:t>
            </a:r>
            <a:r>
              <a:rPr lang="da-DK" baseline="30000" dirty="0" err="1" smtClean="0">
                <a:latin typeface="Verdana"/>
                <a:ea typeface="Verdana"/>
                <a:cs typeface="Verdana"/>
              </a:rPr>
              <a:t>w</a:t>
            </a:r>
            <a:r>
              <a:rPr lang="da-DK" dirty="0" err="1" smtClean="0">
                <a:latin typeface="Verdana"/>
                <a:ea typeface="Verdana"/>
                <a:cs typeface="Verdana"/>
              </a:rPr>
              <a:t>lh</a:t>
            </a:r>
            <a:r>
              <a:rPr lang="da-DK" baseline="-25000" dirty="0" err="1" smtClean="0">
                <a:latin typeface="Verdana"/>
                <a:ea typeface="Verdana"/>
                <a:cs typeface="Verdana"/>
              </a:rPr>
              <a:t>1</a:t>
            </a:r>
            <a:r>
              <a:rPr lang="da-DK" dirty="0" err="1" smtClean="0">
                <a:latin typeface="Verdana"/>
                <a:ea typeface="Verdana"/>
                <a:cs typeface="Verdana"/>
              </a:rPr>
              <a:t>o</a:t>
            </a:r>
            <a:r>
              <a:rPr lang="da-DK" dirty="0" smtClean="0">
                <a:latin typeface="Verdana"/>
                <a:ea typeface="Verdana"/>
                <a:cs typeface="Verdana"/>
              </a:rPr>
              <a:t>- ‘roll-roll’</a:t>
            </a:r>
          </a:p>
          <a:p>
            <a:pPr marL="917575" lvl="2" indent="0">
              <a:buNone/>
            </a:pPr>
            <a:endParaRPr lang="da-DK" dirty="0" smtClean="0">
              <a:latin typeface="Verdana"/>
              <a:ea typeface="Verdana"/>
              <a:cs typeface="Verdana"/>
            </a:endParaRPr>
          </a:p>
          <a:p>
            <a:pPr marL="917575" lvl="2" indent="0">
              <a:buNone/>
            </a:pPr>
            <a:r>
              <a:rPr lang="da-DK" dirty="0" smtClean="0">
                <a:latin typeface="Verdana"/>
                <a:ea typeface="Verdana"/>
                <a:cs typeface="Verdana"/>
              </a:rPr>
              <a:t>Old Irish </a:t>
            </a:r>
            <a:r>
              <a:rPr lang="da-DK" i="1" dirty="0" err="1" smtClean="0">
                <a:latin typeface="Verdana"/>
                <a:ea typeface="Verdana"/>
                <a:cs typeface="Verdana"/>
              </a:rPr>
              <a:t>roth</a:t>
            </a:r>
            <a:r>
              <a:rPr lang="da-DK" dirty="0" smtClean="0">
                <a:latin typeface="Verdana"/>
                <a:ea typeface="Verdana"/>
                <a:cs typeface="Verdana"/>
              </a:rPr>
              <a:t>, </a:t>
            </a:r>
            <a:r>
              <a:rPr lang="da-DK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Old High German </a:t>
            </a:r>
            <a:r>
              <a:rPr lang="da-DK" i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rad</a:t>
            </a:r>
            <a:r>
              <a:rPr lang="da-DK" dirty="0" smtClean="0">
                <a:latin typeface="Verdana"/>
                <a:ea typeface="Verdana"/>
                <a:cs typeface="Verdana"/>
              </a:rPr>
              <a:t>, </a:t>
            </a:r>
            <a:r>
              <a:rPr lang="da-DK" dirty="0" err="1" smtClean="0">
                <a:latin typeface="Verdana"/>
                <a:ea typeface="Verdana"/>
                <a:cs typeface="Verdana"/>
              </a:rPr>
              <a:t>Lithuanian</a:t>
            </a:r>
            <a:r>
              <a:rPr lang="da-DK" dirty="0" smtClean="0">
                <a:latin typeface="Verdana"/>
                <a:ea typeface="Verdana"/>
                <a:cs typeface="Verdana"/>
              </a:rPr>
              <a:t> </a:t>
            </a:r>
            <a:r>
              <a:rPr lang="da-DK" i="1" dirty="0" err="1" smtClean="0">
                <a:latin typeface="Verdana"/>
                <a:ea typeface="Verdana"/>
                <a:cs typeface="Verdana"/>
              </a:rPr>
              <a:t>r</a:t>
            </a:r>
            <a:r>
              <a:rPr lang="da-DK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ãtas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a-DK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L</a:t>
            </a:r>
            <a:r>
              <a:rPr lang="da-DK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atin </a:t>
            </a:r>
            <a:r>
              <a:rPr lang="da-DK" i="1" dirty="0" err="1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rota</a:t>
            </a:r>
            <a:r>
              <a:rPr lang="da-DK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 ‘</a:t>
            </a:r>
            <a:r>
              <a:rPr lang="da-DK" dirty="0" err="1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wheel</a:t>
            </a:r>
            <a:r>
              <a:rPr lang="da-DK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’</a:t>
            </a:r>
            <a:r>
              <a:rPr lang="da-DK" dirty="0" smtClean="0">
                <a:latin typeface="Verdana"/>
                <a:ea typeface="Verdana"/>
                <a:cs typeface="Verdana"/>
              </a:rPr>
              <a:t>; </a:t>
            </a:r>
            <a:r>
              <a:rPr lang="da-DK" dirty="0">
                <a:latin typeface="Verdana"/>
                <a:ea typeface="Verdana"/>
                <a:cs typeface="Verdana"/>
              </a:rPr>
              <a:t>S</a:t>
            </a:r>
            <a:r>
              <a:rPr lang="da-DK" dirty="0" smtClean="0">
                <a:latin typeface="Verdana"/>
                <a:ea typeface="Verdana"/>
                <a:cs typeface="Verdana"/>
              </a:rPr>
              <a:t>anskrit </a:t>
            </a:r>
            <a:r>
              <a:rPr lang="da-DK" i="1" dirty="0" err="1" smtClean="0">
                <a:latin typeface="Verdana"/>
                <a:ea typeface="Verdana"/>
                <a:cs typeface="Verdana"/>
              </a:rPr>
              <a:t>rátha</a:t>
            </a:r>
            <a:r>
              <a:rPr lang="da-DK" i="1" dirty="0" smtClean="0">
                <a:latin typeface="Verdana"/>
                <a:ea typeface="Verdana"/>
                <a:cs typeface="Verdana"/>
              </a:rPr>
              <a:t>-</a:t>
            </a:r>
            <a:r>
              <a:rPr lang="da-DK" dirty="0" smtClean="0">
                <a:latin typeface="Verdana"/>
                <a:ea typeface="Verdana"/>
                <a:cs typeface="Verdana"/>
              </a:rPr>
              <a:t>, </a:t>
            </a:r>
            <a:r>
              <a:rPr lang="da-DK" dirty="0" err="1" smtClean="0">
                <a:latin typeface="Verdana"/>
                <a:ea typeface="Verdana"/>
                <a:cs typeface="Verdana"/>
              </a:rPr>
              <a:t>Avestan</a:t>
            </a:r>
            <a:r>
              <a:rPr lang="da-DK" dirty="0" smtClean="0">
                <a:latin typeface="Verdana"/>
                <a:ea typeface="Verdana"/>
                <a:cs typeface="Verdana"/>
              </a:rPr>
              <a:t> </a:t>
            </a:r>
            <a:r>
              <a:rPr lang="da-DK" i="1" dirty="0" err="1" smtClean="0">
                <a:latin typeface="Verdana"/>
                <a:ea typeface="Verdana"/>
                <a:cs typeface="Verdana"/>
              </a:rPr>
              <a:t>ra</a:t>
            </a:r>
            <a:r>
              <a:rPr lang="el-GR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θ</a:t>
            </a:r>
            <a:r>
              <a:rPr lang="da-DK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‘</a:t>
            </a:r>
            <a:r>
              <a:rPr lang="da-DK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chariot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’; </a:t>
            </a:r>
            <a:r>
              <a:rPr lang="da-DK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root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*ret- (or *</a:t>
            </a:r>
            <a:r>
              <a:rPr lang="da-DK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</a:t>
            </a:r>
            <a:r>
              <a:rPr lang="da-DK" baseline="30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-) ‘run’</a:t>
            </a:r>
            <a:endParaRPr lang="da-DK" dirty="0" smtClean="0">
              <a:latin typeface="Verdana"/>
              <a:ea typeface="Verdana"/>
              <a:cs typeface="Verdana"/>
            </a:endParaRPr>
          </a:p>
          <a:p>
            <a:pPr marL="917575" lvl="2" indent="0">
              <a:buNone/>
            </a:pPr>
            <a:endParaRPr lang="da-DK" dirty="0" smtClean="0">
              <a:latin typeface="Verdana"/>
              <a:ea typeface="Verdana"/>
              <a:cs typeface="Verdana"/>
            </a:endParaRPr>
          </a:p>
          <a:p>
            <a:pPr marL="457200" lvl="1" indent="0">
              <a:buNone/>
            </a:pP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da-DK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None/>
            </a:pPr>
            <a:endParaRPr lang="da-DK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2858400" y="-3175"/>
            <a:ext cx="6253200" cy="263525"/>
          </a:xfrm>
        </p:spPr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3CC35E3-D664-4E28-B78A-E4B8421FC00F}" type="slidenum">
              <a:rPr lang="da-DK" smtClean="0"/>
              <a:pPr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295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9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90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0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 </a:t>
            </a:r>
            <a:endParaRPr lang="da-DK" dirty="0"/>
          </a:p>
          <a:p>
            <a:pPr lvl="1"/>
            <a:r>
              <a:rPr lang="da-DK" dirty="0" smtClean="0"/>
              <a:t>*</a:t>
            </a:r>
            <a:r>
              <a:rPr lang="da-DK" i="1" dirty="0" smtClean="0"/>
              <a:t>h</a:t>
            </a:r>
            <a:r>
              <a:rPr lang="da-DK" sz="900" i="1" dirty="0" smtClean="0"/>
              <a:t>2</a:t>
            </a:r>
            <a:r>
              <a:rPr lang="da-DK" i="1" dirty="0" smtClean="0"/>
              <a:t>ak’s</a:t>
            </a:r>
            <a:r>
              <a:rPr lang="da-DK" dirty="0" smtClean="0"/>
              <a:t>- ‘</a:t>
            </a:r>
            <a:r>
              <a:rPr lang="da-DK" dirty="0" err="1" smtClean="0"/>
              <a:t>axle</a:t>
            </a:r>
            <a:r>
              <a:rPr lang="da-DK" dirty="0" smtClean="0"/>
              <a:t>’: </a:t>
            </a:r>
            <a:r>
              <a:rPr lang="da-DK" dirty="0"/>
              <a:t>S</a:t>
            </a:r>
            <a:r>
              <a:rPr lang="da-DK" dirty="0" smtClean="0"/>
              <a:t>anskrit </a:t>
            </a:r>
            <a:r>
              <a:rPr lang="da-DK" i="1" dirty="0" err="1" smtClean="0"/>
              <a:t>ák</a:t>
            </a:r>
            <a:r>
              <a:rPr lang="da-DK" sz="1800" i="1" dirty="0" err="1" smtClean="0"/>
              <a:t>ṣ</a:t>
            </a:r>
            <a:r>
              <a:rPr lang="da-DK" i="1" dirty="0" err="1" smtClean="0">
                <a:latin typeface="+mj-lt"/>
              </a:rPr>
              <a:t>a</a:t>
            </a:r>
            <a:r>
              <a:rPr lang="da-DK" dirty="0" smtClean="0">
                <a:latin typeface="+mj-lt"/>
              </a:rPr>
              <a:t>-, Greek </a:t>
            </a:r>
            <a:r>
              <a:rPr lang="da-DK" i="1" dirty="0" err="1" smtClean="0">
                <a:latin typeface="+mj-lt"/>
              </a:rPr>
              <a:t>ax</a:t>
            </a:r>
            <a:r>
              <a:rPr lang="da-DK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ōn</a:t>
            </a:r>
            <a:r>
              <a:rPr lang="da-DK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da-DK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Myc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da-DK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a-ko-so-</a:t>
            </a:r>
            <a:r>
              <a:rPr lang="da-DK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r>
              <a:rPr lang="da-DK" dirty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da-DK" dirty="0" smtClean="0">
                <a:solidFill>
                  <a:srgbClr val="FF0000"/>
                </a:solidFill>
                <a:latin typeface="+mj-lt"/>
              </a:rPr>
              <a:t>atin </a:t>
            </a:r>
            <a:r>
              <a:rPr lang="da-DK" i="1" dirty="0" smtClean="0">
                <a:solidFill>
                  <a:srgbClr val="FF0000"/>
                </a:solidFill>
                <a:latin typeface="+mj-lt"/>
              </a:rPr>
              <a:t>axis</a:t>
            </a:r>
            <a:r>
              <a:rPr lang="da-DK" dirty="0" smtClean="0">
                <a:latin typeface="+mj-lt"/>
              </a:rPr>
              <a:t>, </a:t>
            </a:r>
            <a:r>
              <a:rPr lang="da-DK" dirty="0" smtClean="0">
                <a:solidFill>
                  <a:srgbClr val="FF0000"/>
                </a:solidFill>
                <a:latin typeface="+mj-lt"/>
              </a:rPr>
              <a:t>Old High German </a:t>
            </a:r>
            <a:r>
              <a:rPr lang="da-DK" i="1" dirty="0" err="1" smtClean="0">
                <a:solidFill>
                  <a:srgbClr val="FF0000"/>
                </a:solidFill>
                <a:latin typeface="+mj-lt"/>
              </a:rPr>
              <a:t>ahsa</a:t>
            </a:r>
            <a:r>
              <a:rPr lang="da-DK" dirty="0" smtClean="0">
                <a:latin typeface="+mj-lt"/>
              </a:rPr>
              <a:t>, </a:t>
            </a:r>
            <a:r>
              <a:rPr lang="da-DK" dirty="0" err="1" smtClean="0">
                <a:latin typeface="+mj-lt"/>
              </a:rPr>
              <a:t>Lithuanian</a:t>
            </a:r>
            <a:r>
              <a:rPr lang="da-DK" dirty="0" smtClean="0">
                <a:latin typeface="+mj-lt"/>
              </a:rPr>
              <a:t> </a:t>
            </a:r>
            <a:r>
              <a:rPr lang="da-DK" i="1" dirty="0" err="1" smtClean="0">
                <a:latin typeface="+mj-lt"/>
              </a:rPr>
              <a:t>a</a:t>
            </a:r>
            <a:r>
              <a:rPr lang="da-DK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šìs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Old </a:t>
            </a:r>
            <a:r>
              <a:rPr lang="da-DK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Slavic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</a:t>
            </a:r>
            <a:r>
              <a:rPr lang="az-Cyrl-AZ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ь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Welsh </a:t>
            </a:r>
            <a:r>
              <a:rPr lang="da-DK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echel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Old </a:t>
            </a:r>
            <a:r>
              <a:rPr lang="da-DK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Norse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da-DK" i="1" dirty="0" err="1" smtClean="0">
                <a:latin typeface="EOMinion" panose="020405030502010202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̨</a:t>
            </a:r>
            <a:r>
              <a:rPr lang="da-DK" i="1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xull</a:t>
            </a:r>
            <a:endParaRPr lang="da-DK" i="1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da-DK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da-DK" i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da-DK" sz="900" i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2/3</a:t>
            </a:r>
            <a:r>
              <a:rPr lang="da-DK" i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eihos</a:t>
            </a:r>
            <a:r>
              <a:rPr lang="da-DK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-/*</a:t>
            </a:r>
            <a:r>
              <a:rPr lang="da-DK" i="1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da-DK" sz="900" i="1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da-DK" sz="900" i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da-DK" sz="900" i="1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da-DK" i="1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ihs</a:t>
            </a:r>
            <a:r>
              <a:rPr lang="da-DK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- ‘</a:t>
            </a:r>
            <a:r>
              <a:rPr lang="da-DK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shaft</a:t>
            </a:r>
            <a:r>
              <a:rPr lang="da-DK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’: </a:t>
            </a:r>
            <a:r>
              <a:rPr lang="da-DK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Hittite</a:t>
            </a:r>
            <a:r>
              <a:rPr lang="da-DK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i="1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hissas</a:t>
            </a:r>
            <a:r>
              <a:rPr lang="da-DK" i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‘</a:t>
            </a:r>
            <a:r>
              <a:rPr lang="da-DK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pole</a:t>
            </a:r>
            <a:r>
              <a:rPr lang="da-DK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a-DK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shaft</a:t>
            </a:r>
            <a:r>
              <a:rPr lang="da-DK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’, Sanskrit </a:t>
            </a:r>
            <a:r>
              <a:rPr lang="da-DK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īșā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-, </a:t>
            </a:r>
            <a:r>
              <a:rPr lang="da-DK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Slovene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oje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da-DK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plur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da-DK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da-DK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jesa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‘</a:t>
            </a:r>
            <a:r>
              <a:rPr lang="da-DK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pole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a-DK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shaft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</a:p>
          <a:p>
            <a:pPr lvl="1"/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da-DK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da-DK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̯</a:t>
            </a:r>
            <a:r>
              <a:rPr lang="da-DK" i="1" dirty="0" err="1" smtClean="0">
                <a:cs typeface="Times New Roman" panose="02020603050405020304" pitchFamily="18" charset="0"/>
              </a:rPr>
              <a:t>eg’he</a:t>
            </a:r>
            <a:r>
              <a:rPr lang="da-DK" i="1" dirty="0" smtClean="0">
                <a:cs typeface="Times New Roman" panose="02020603050405020304" pitchFamily="18" charset="0"/>
              </a:rPr>
              <a:t>-</a:t>
            </a:r>
            <a:r>
              <a:rPr lang="da-DK" dirty="0" smtClean="0">
                <a:cs typeface="Times New Roman" panose="02020603050405020304" pitchFamily="18" charset="0"/>
              </a:rPr>
              <a:t>: ‘</a:t>
            </a:r>
            <a:r>
              <a:rPr lang="da-DK" dirty="0" err="1" smtClean="0">
                <a:cs typeface="Times New Roman" panose="02020603050405020304" pitchFamily="18" charset="0"/>
              </a:rPr>
              <a:t>convey</a:t>
            </a:r>
            <a:r>
              <a:rPr lang="da-DK" dirty="0" smtClean="0">
                <a:cs typeface="Times New Roman" panose="02020603050405020304" pitchFamily="18" charset="0"/>
              </a:rPr>
              <a:t> (in a wagon)’: Sanskrit </a:t>
            </a:r>
            <a:r>
              <a:rPr lang="da-DK" i="1" dirty="0" err="1" smtClean="0">
                <a:cs typeface="Times New Roman" panose="02020603050405020304" pitchFamily="18" charset="0"/>
              </a:rPr>
              <a:t>váhati</a:t>
            </a:r>
            <a:r>
              <a:rPr lang="da-DK" dirty="0" smtClean="0">
                <a:cs typeface="Times New Roman" panose="02020603050405020304" pitchFamily="18" charset="0"/>
              </a:rPr>
              <a:t>, </a:t>
            </a:r>
            <a:r>
              <a:rPr lang="da-DK" dirty="0" err="1" smtClean="0">
                <a:cs typeface="Times New Roman" panose="02020603050405020304" pitchFamily="18" charset="0"/>
              </a:rPr>
              <a:t>Avestan</a:t>
            </a:r>
            <a:r>
              <a:rPr lang="da-DK" dirty="0" smtClean="0">
                <a:cs typeface="Times New Roman" panose="02020603050405020304" pitchFamily="18" charset="0"/>
              </a:rPr>
              <a:t> </a:t>
            </a:r>
            <a:r>
              <a:rPr lang="da-DK" i="1" dirty="0" err="1" smtClean="0">
                <a:cs typeface="Times New Roman" panose="02020603050405020304" pitchFamily="18" charset="0"/>
              </a:rPr>
              <a:t>vazaiti</a:t>
            </a:r>
            <a:r>
              <a:rPr lang="da-DK" dirty="0" smtClean="0">
                <a:cs typeface="Times New Roman" panose="02020603050405020304" pitchFamily="18" charset="0"/>
              </a:rPr>
              <a:t>, Greek (</a:t>
            </a:r>
            <a:r>
              <a:rPr lang="da-DK" dirty="0" err="1" smtClean="0">
                <a:cs typeface="Times New Roman" panose="02020603050405020304" pitchFamily="18" charset="0"/>
              </a:rPr>
              <a:t>Pamphylian</a:t>
            </a:r>
            <a:r>
              <a:rPr lang="da-DK" dirty="0" smtClean="0">
                <a:cs typeface="Times New Roman" panose="02020603050405020304" pitchFamily="18" charset="0"/>
              </a:rPr>
              <a:t>) </a:t>
            </a:r>
            <a:r>
              <a:rPr lang="da-DK" i="1" dirty="0" err="1">
                <a:cs typeface="Times New Roman" panose="02020603050405020304" pitchFamily="18" charset="0"/>
              </a:rPr>
              <a:t>w</a:t>
            </a:r>
            <a:r>
              <a:rPr lang="da-DK" i="1" dirty="0" err="1" smtClean="0">
                <a:cs typeface="Times New Roman" panose="02020603050405020304" pitchFamily="18" charset="0"/>
              </a:rPr>
              <a:t>ekheto</a:t>
            </a:r>
            <a:r>
              <a:rPr lang="da-DK" dirty="0" smtClean="0">
                <a:cs typeface="Times New Roman" panose="02020603050405020304" pitchFamily="18" charset="0"/>
              </a:rPr>
              <a:t>, Latin </a:t>
            </a:r>
            <a:r>
              <a:rPr lang="da-DK" i="1" dirty="0" err="1" smtClean="0">
                <a:cs typeface="Times New Roman" panose="02020603050405020304" pitchFamily="18" charset="0"/>
              </a:rPr>
              <a:t>vehit</a:t>
            </a:r>
            <a:r>
              <a:rPr lang="da-DK" dirty="0" smtClean="0">
                <a:cs typeface="Times New Roman" panose="02020603050405020304" pitchFamily="18" charset="0"/>
              </a:rPr>
              <a:t>, Old </a:t>
            </a:r>
            <a:r>
              <a:rPr lang="da-DK" dirty="0" err="1" smtClean="0">
                <a:cs typeface="Times New Roman" panose="02020603050405020304" pitchFamily="18" charset="0"/>
              </a:rPr>
              <a:t>Norse</a:t>
            </a:r>
            <a:r>
              <a:rPr lang="da-DK" dirty="0" smtClean="0">
                <a:cs typeface="Times New Roman" panose="02020603050405020304" pitchFamily="18" charset="0"/>
              </a:rPr>
              <a:t> </a:t>
            </a:r>
            <a:r>
              <a:rPr lang="da-DK" i="1" dirty="0" err="1" smtClean="0">
                <a:cs typeface="Times New Roman" panose="02020603050405020304" pitchFamily="18" charset="0"/>
              </a:rPr>
              <a:t>vega</a:t>
            </a:r>
            <a:r>
              <a:rPr lang="da-DK" dirty="0" smtClean="0">
                <a:cs typeface="Times New Roman" panose="02020603050405020304" pitchFamily="18" charset="0"/>
              </a:rPr>
              <a:t>, </a:t>
            </a:r>
            <a:r>
              <a:rPr lang="da-DK" dirty="0" err="1" smtClean="0">
                <a:cs typeface="Times New Roman" panose="02020603050405020304" pitchFamily="18" charset="0"/>
              </a:rPr>
              <a:t>Lithuanian</a:t>
            </a:r>
            <a:r>
              <a:rPr lang="da-DK" dirty="0" smtClean="0">
                <a:cs typeface="Times New Roman" panose="02020603050405020304" pitchFamily="18" charset="0"/>
              </a:rPr>
              <a:t> </a:t>
            </a:r>
            <a:r>
              <a:rPr lang="da-DK" i="1" dirty="0" err="1" smtClean="0">
                <a:cs typeface="Times New Roman" panose="02020603050405020304" pitchFamily="18" charset="0"/>
              </a:rPr>
              <a:t>ve</a:t>
            </a:r>
            <a:r>
              <a:rPr lang="da-DK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žù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Old </a:t>
            </a:r>
            <a:r>
              <a:rPr lang="da-DK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Slavic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vezo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̨; </a:t>
            </a:r>
            <a:r>
              <a:rPr lang="da-DK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Albania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vjedh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‘</a:t>
            </a:r>
            <a:r>
              <a:rPr lang="da-DK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steals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’; </a:t>
            </a: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f. </a:t>
            </a:r>
            <a:r>
              <a:rPr lang="da-DK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also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Sanskrit </a:t>
            </a:r>
            <a:r>
              <a:rPr lang="da-DK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vahitram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a-DK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Latin </a:t>
            </a:r>
            <a:r>
              <a:rPr lang="da-DK" i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vehiculum</a:t>
            </a:r>
            <a:r>
              <a:rPr lang="da-DK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‘wagon’ (English </a:t>
            </a:r>
            <a:r>
              <a:rPr lang="da-DK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way</a:t>
            </a:r>
            <a:r>
              <a:rPr lang="da-DK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lvl="1"/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da-DK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iugóm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‘</a:t>
            </a:r>
            <a:r>
              <a:rPr lang="da-DK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yoke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’: Ved. </a:t>
            </a:r>
            <a:r>
              <a:rPr lang="da-DK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da-DK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ugám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Gk. </a:t>
            </a:r>
            <a:r>
              <a:rPr lang="da-DK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zugón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a-DK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</a:t>
            </a:r>
            <a:r>
              <a:rPr lang="da-DK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da-DK" i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iugum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a-DK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OWelsh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iou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a-DK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</a:t>
            </a:r>
            <a:r>
              <a:rPr lang="da-DK" i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yoke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da-DK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Hitt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da-DK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da-DK" sz="1800" i="1" dirty="0" err="1" smtClean="0">
                <a:latin typeface="EOMinion"/>
                <a:ea typeface="Verdana" panose="020B0604030504040204" pitchFamily="34" charset="0"/>
                <a:cs typeface="Verdana" panose="020B0604030504040204" pitchFamily="34" charset="0"/>
              </a:rPr>
              <a:t>ū</a:t>
            </a:r>
            <a:r>
              <a:rPr lang="da-DK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‘</a:t>
            </a:r>
            <a:r>
              <a:rPr lang="da-DK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yoke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pair’&lt; *</a:t>
            </a:r>
            <a:r>
              <a:rPr lang="da-DK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ieug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-; </a:t>
            </a:r>
            <a:r>
              <a:rPr lang="da-DK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root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*</a:t>
            </a:r>
            <a:r>
              <a:rPr lang="da-DK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ieug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‘</a:t>
            </a:r>
            <a:r>
              <a:rPr lang="da-DK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pair’</a:t>
            </a:r>
          </a:p>
          <a:p>
            <a:pPr lvl="1"/>
            <a:endParaRPr lang="da-DK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None/>
            </a:pP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Wheel and wagon </a:t>
            </a:r>
            <a:r>
              <a:rPr lang="da-DK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4000-3500 BC. Must </a:t>
            </a:r>
            <a:r>
              <a:rPr lang="da-DK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belong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”</a:t>
            </a:r>
            <a:r>
              <a:rPr lang="da-DK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Indo-European”, </a:t>
            </a:r>
            <a:r>
              <a:rPr lang="da-DK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according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da-DK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Renfrew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(Gray-Atkinson, Bouckaert) </a:t>
            </a:r>
            <a:r>
              <a:rPr lang="da-DK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later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6500 BC.</a:t>
            </a:r>
          </a:p>
          <a:p>
            <a:pPr marL="457200" lvl="1" indent="0">
              <a:buNone/>
            </a:pPr>
            <a:endParaRPr lang="da-DK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2858400" y="-3175"/>
            <a:ext cx="6253200" cy="263525"/>
          </a:xfrm>
        </p:spPr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3CC35E3-D664-4E28-B78A-E4B8421FC00F}" type="slidenum">
              <a:rPr lang="da-DK" smtClean="0"/>
              <a:pPr/>
              <a:t>16</a:t>
            </a:fld>
            <a:endParaRPr lang="da-DK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60375"/>
            <a:ext cx="6577200" cy="576263"/>
          </a:xfrm>
        </p:spPr>
        <p:txBody>
          <a:bodyPr/>
          <a:lstStyle/>
          <a:p>
            <a:r>
              <a:rPr lang="da-DK" dirty="0" err="1" smtClean="0"/>
              <a:t>Wheeled</a:t>
            </a:r>
            <a:r>
              <a:rPr lang="da-DK" dirty="0" smtClean="0"/>
              <a:t> </a:t>
            </a:r>
            <a:r>
              <a:rPr lang="da-DK" dirty="0" err="1" smtClean="0"/>
              <a:t>vehicles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4983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9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9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FF0000"/>
                </a:solidFill>
              </a:rPr>
              <a:t>How did </a:t>
            </a:r>
            <a:r>
              <a:rPr lang="da-DK" dirty="0" err="1" smtClean="0">
                <a:solidFill>
                  <a:srgbClr val="FF0000"/>
                </a:solidFill>
              </a:rPr>
              <a:t>they</a:t>
            </a:r>
            <a:r>
              <a:rPr lang="da-DK" dirty="0" smtClean="0">
                <a:solidFill>
                  <a:srgbClr val="FF0000"/>
                </a:solidFill>
              </a:rPr>
              <a:t> dress?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3CC35E3-D664-4E28-B78A-E4B8421FC00F}" type="slidenum">
              <a:rPr lang="da-DK" smtClean="0"/>
              <a:pPr/>
              <a:t>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14" y="1698185"/>
            <a:ext cx="2664560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word</a:t>
            </a:r>
            <a:r>
              <a:rPr lang="da-DK" dirty="0" smtClean="0"/>
              <a:t> for ‘</a:t>
            </a:r>
            <a:r>
              <a:rPr lang="da-DK" dirty="0" err="1" smtClean="0"/>
              <a:t>wool</a:t>
            </a:r>
            <a:r>
              <a:rPr lang="da-DK" dirty="0" smtClean="0"/>
              <a:t>’</a:t>
            </a:r>
            <a:endParaRPr lang="da-DK" dirty="0"/>
          </a:p>
        </p:txBody>
      </p:sp>
      <p:sp>
        <p:nvSpPr>
          <p:cNvPr id="129030" name="Rectangle 6"/>
          <p:cNvSpPr>
            <a:spLocks noGrp="1" noChangeArrowheads="1"/>
          </p:cNvSpPr>
          <p:nvPr>
            <p:ph idx="1"/>
          </p:nvPr>
        </p:nvSpPr>
        <p:spPr>
          <a:xfrm>
            <a:off x="1062582" y="1556792"/>
            <a:ext cx="6577012" cy="3379927"/>
          </a:xfrm>
        </p:spPr>
        <p:txBody>
          <a:bodyPr/>
          <a:lstStyle/>
          <a:p>
            <a:r>
              <a:rPr lang="da-DK" dirty="0" smtClean="0"/>
              <a:t>PIE *h</a:t>
            </a:r>
            <a:r>
              <a:rPr lang="da-DK" baseline="-25000" dirty="0" smtClean="0"/>
              <a:t>2</a:t>
            </a:r>
            <a:r>
              <a:rPr lang="da-DK" dirty="0" smtClean="0"/>
              <a:t>ul</a:t>
            </a:r>
            <a:r>
              <a:rPr lang="da-DK" dirty="0" smtClean="0">
                <a:latin typeface="EOMinion" panose="02040503050201020203" pitchFamily="18" charset="0"/>
              </a:rPr>
              <a:t>̥</a:t>
            </a:r>
            <a:r>
              <a:rPr lang="da-DK" sz="1800" dirty="0" smtClean="0">
                <a:latin typeface="EOMinion" panose="02040503050201020203" pitchFamily="18" charset="0"/>
              </a:rPr>
              <a:t>h</a:t>
            </a:r>
            <a:r>
              <a:rPr lang="da-DK" baseline="-25000" dirty="0" smtClean="0"/>
              <a:t>1</a:t>
            </a:r>
            <a:r>
              <a:rPr lang="da-DK" dirty="0" smtClean="0"/>
              <a:t>-nah</a:t>
            </a:r>
            <a:r>
              <a:rPr lang="da-DK" baseline="-25000" dirty="0" smtClean="0"/>
              <a:t>2</a:t>
            </a:r>
            <a:r>
              <a:rPr lang="da-DK" dirty="0" smtClean="0"/>
              <a:t>:  </a:t>
            </a:r>
          </a:p>
          <a:p>
            <a:r>
              <a:rPr lang="da-DK" dirty="0" smtClean="0"/>
              <a:t>Ved. </a:t>
            </a:r>
            <a:r>
              <a:rPr lang="da-DK" sz="1800" i="1" dirty="0" smtClean="0">
                <a:latin typeface="EOMinion" panose="02040503050201020203" pitchFamily="18" charset="0"/>
              </a:rPr>
              <a:t></a:t>
            </a:r>
            <a:r>
              <a:rPr lang="da-DK" i="1" dirty="0" err="1" smtClean="0"/>
              <a:t>rn</a:t>
            </a:r>
            <a:r>
              <a:rPr lang="da-DK" sz="1800" i="1" dirty="0" err="1" smtClean="0">
                <a:latin typeface="EOMinion" panose="02040503050201020203" pitchFamily="18" charset="0"/>
              </a:rPr>
              <a:t>̣ā</a:t>
            </a:r>
            <a:r>
              <a:rPr lang="da-DK" i="1" dirty="0" smtClean="0"/>
              <a:t>-</a:t>
            </a:r>
            <a:r>
              <a:rPr lang="da-DK" dirty="0" smtClean="0"/>
              <a:t>, Av. </a:t>
            </a:r>
            <a:r>
              <a:rPr lang="da-DK" i="1" dirty="0" err="1" smtClean="0"/>
              <a:t>var</a:t>
            </a:r>
            <a:r>
              <a:rPr lang="da-DK" sz="1800" i="1" dirty="0" err="1" smtClean="0">
                <a:latin typeface="EOMinion" panose="02040503050201020203" pitchFamily="18" charset="0"/>
              </a:rPr>
              <a:t>ə</a:t>
            </a:r>
            <a:r>
              <a:rPr lang="da-DK" i="1" dirty="0" err="1" smtClean="0"/>
              <a:t>n</a:t>
            </a:r>
            <a:r>
              <a:rPr lang="da-DK" sz="1800" i="1" dirty="0" err="1" smtClean="0">
                <a:latin typeface="EOMinion" panose="02040503050201020203" pitchFamily="18" charset="0"/>
              </a:rPr>
              <a:t>ā</a:t>
            </a:r>
            <a:r>
              <a:rPr lang="da-DK" dirty="0" smtClean="0"/>
              <a:t>-, </a:t>
            </a:r>
            <a:r>
              <a:rPr lang="da-DK" dirty="0" err="1" smtClean="0">
                <a:solidFill>
                  <a:srgbClr val="FF0000"/>
                </a:solidFill>
              </a:rPr>
              <a:t>Lat</a:t>
            </a:r>
            <a:r>
              <a:rPr lang="da-DK" dirty="0" smtClean="0">
                <a:solidFill>
                  <a:srgbClr val="FF0000"/>
                </a:solidFill>
              </a:rPr>
              <a:t>. </a:t>
            </a:r>
            <a:r>
              <a:rPr lang="da-DK" i="1" dirty="0" err="1" smtClean="0">
                <a:solidFill>
                  <a:srgbClr val="FF0000"/>
                </a:solidFill>
              </a:rPr>
              <a:t>l</a:t>
            </a:r>
            <a:r>
              <a:rPr lang="da-DK" sz="1800" i="1" dirty="0" err="1" smtClean="0">
                <a:solidFill>
                  <a:srgbClr val="FF0000"/>
                </a:solidFill>
                <a:latin typeface="EOMinion" panose="02040503050201020203" pitchFamily="18" charset="0"/>
              </a:rPr>
              <a:t>ā</a:t>
            </a:r>
            <a:r>
              <a:rPr lang="da-DK" i="1" dirty="0" err="1" smtClean="0">
                <a:solidFill>
                  <a:srgbClr val="FF0000"/>
                </a:solidFill>
              </a:rPr>
              <a:t>na</a:t>
            </a:r>
            <a:r>
              <a:rPr lang="da-DK" dirty="0" err="1" smtClean="0"/>
              <a:t>,Welsh</a:t>
            </a:r>
            <a:r>
              <a:rPr lang="da-DK" dirty="0" smtClean="0"/>
              <a:t> </a:t>
            </a:r>
            <a:r>
              <a:rPr lang="da-DK" i="1" dirty="0" err="1" smtClean="0"/>
              <a:t>gwlan</a:t>
            </a:r>
            <a:r>
              <a:rPr lang="da-DK" dirty="0" smtClean="0"/>
              <a:t>, </a:t>
            </a:r>
            <a:r>
              <a:rPr lang="da-DK" dirty="0" smtClean="0">
                <a:solidFill>
                  <a:srgbClr val="FF0000"/>
                </a:solidFill>
              </a:rPr>
              <a:t>English </a:t>
            </a:r>
            <a:r>
              <a:rPr lang="da-DK" i="1" dirty="0" err="1" smtClean="0">
                <a:solidFill>
                  <a:srgbClr val="FF0000"/>
                </a:solidFill>
              </a:rPr>
              <a:t>wool</a:t>
            </a:r>
            <a:r>
              <a:rPr lang="da-DK" dirty="0" smtClean="0"/>
              <a:t>, Lith. </a:t>
            </a:r>
            <a:r>
              <a:rPr lang="da-DK" i="1" dirty="0" err="1" smtClean="0"/>
              <a:t>vìlna</a:t>
            </a:r>
            <a:r>
              <a:rPr lang="da-DK" dirty="0" smtClean="0"/>
              <a:t>, OCS </a:t>
            </a:r>
            <a:r>
              <a:rPr lang="da-DK" i="1" dirty="0" err="1" smtClean="0"/>
              <a:t>vln</a:t>
            </a:r>
            <a:r>
              <a:rPr lang="az-Cyrl-AZ" i="1" dirty="0" smtClean="0">
                <a:latin typeface="EOMinion" panose="02040503050201020203" pitchFamily="18" charset="0"/>
              </a:rPr>
              <a:t>ъ</a:t>
            </a:r>
            <a:r>
              <a:rPr lang="da-DK" i="1" dirty="0" smtClean="0"/>
              <a:t>a</a:t>
            </a:r>
          </a:p>
          <a:p>
            <a:r>
              <a:rPr lang="da-DK" dirty="0" smtClean="0"/>
              <a:t>Gk. </a:t>
            </a:r>
            <a:r>
              <a:rPr lang="da-DK" i="1" dirty="0" err="1" smtClean="0"/>
              <a:t>l</a:t>
            </a:r>
            <a:r>
              <a:rPr lang="da-DK" sz="1800" i="1" dirty="0" err="1" smtClean="0">
                <a:latin typeface="EOMinion" panose="02040503050201020203" pitchFamily="18" charset="0"/>
              </a:rPr>
              <a:t>ẽ</a:t>
            </a:r>
            <a:r>
              <a:rPr lang="da-DK" i="1" dirty="0" err="1" smtClean="0"/>
              <a:t>nos</a:t>
            </a:r>
            <a:r>
              <a:rPr lang="da-DK" dirty="0" smtClean="0"/>
              <a:t> (n) (for </a:t>
            </a:r>
            <a:r>
              <a:rPr lang="da-DK" dirty="0" err="1" smtClean="0"/>
              <a:t>expected</a:t>
            </a:r>
            <a:r>
              <a:rPr lang="da-DK" dirty="0" smtClean="0"/>
              <a:t> </a:t>
            </a:r>
            <a:r>
              <a:rPr lang="da-DK" i="1" dirty="0" err="1" smtClean="0"/>
              <a:t>l</a:t>
            </a:r>
            <a:r>
              <a:rPr lang="da-DK" sz="1800" i="1" dirty="0" err="1" smtClean="0">
                <a:latin typeface="EOMinion" panose="02040503050201020203" pitchFamily="18" charset="0"/>
              </a:rPr>
              <a:t>ē</a:t>
            </a:r>
            <a:r>
              <a:rPr lang="da-DK" i="1" dirty="0" err="1" smtClean="0"/>
              <a:t>n</a:t>
            </a:r>
            <a:r>
              <a:rPr lang="da-DK" sz="1800" i="1" dirty="0" err="1" smtClean="0">
                <a:latin typeface="EOMinion" panose="02040503050201020203" pitchFamily="18" charset="0"/>
              </a:rPr>
              <a:t>ē</a:t>
            </a:r>
            <a:r>
              <a:rPr lang="da-DK" dirty="0" smtClean="0"/>
              <a:t>, f.) </a:t>
            </a:r>
            <a:r>
              <a:rPr lang="da-DK" dirty="0" err="1" smtClean="0"/>
              <a:t>probably</a:t>
            </a:r>
            <a:r>
              <a:rPr lang="da-DK" dirty="0" smtClean="0"/>
              <a:t> modelled </a:t>
            </a:r>
            <a:r>
              <a:rPr lang="da-DK" dirty="0" err="1" smtClean="0"/>
              <a:t>after</a:t>
            </a:r>
            <a:r>
              <a:rPr lang="da-DK" dirty="0" smtClean="0"/>
              <a:t> </a:t>
            </a:r>
            <a:r>
              <a:rPr lang="da-DK" i="1" dirty="0" err="1" smtClean="0"/>
              <a:t>ei</a:t>
            </a:r>
            <a:r>
              <a:rPr lang="da-DK" i="1" dirty="0" err="1" smtClean="0">
                <a:latin typeface="EOMinion" panose="02040503050201020203" pitchFamily="18" charset="0"/>
              </a:rPr>
              <a:t>̃</a:t>
            </a:r>
            <a:r>
              <a:rPr lang="da-DK" i="1" dirty="0" err="1" smtClean="0"/>
              <a:t>ros</a:t>
            </a:r>
            <a:r>
              <a:rPr lang="da-DK" dirty="0" smtClean="0"/>
              <a:t>, </a:t>
            </a:r>
            <a:r>
              <a:rPr lang="da-DK" i="1" dirty="0" err="1" smtClean="0"/>
              <a:t>pókos</a:t>
            </a:r>
            <a:r>
              <a:rPr lang="da-DK" dirty="0" smtClean="0"/>
              <a:t> ‘</a:t>
            </a:r>
            <a:r>
              <a:rPr lang="da-DK" dirty="0" err="1" smtClean="0"/>
              <a:t>wool</a:t>
            </a:r>
            <a:r>
              <a:rPr lang="da-DK" dirty="0" smtClean="0"/>
              <a:t>’</a:t>
            </a:r>
          </a:p>
          <a:p>
            <a:r>
              <a:rPr lang="da-DK" dirty="0" err="1" smtClean="0"/>
              <a:t>Hitt</a:t>
            </a:r>
            <a:r>
              <a:rPr lang="da-DK" dirty="0" smtClean="0"/>
              <a:t>. </a:t>
            </a:r>
            <a:r>
              <a:rPr lang="da-DK" i="1" dirty="0" err="1" smtClean="0"/>
              <a:t>hulana</a:t>
            </a:r>
            <a:r>
              <a:rPr lang="da-DK" dirty="0" smtClean="0"/>
              <a:t>- ‘</a:t>
            </a:r>
            <a:r>
              <a:rPr lang="da-DK" dirty="0" err="1" smtClean="0"/>
              <a:t>wool</a:t>
            </a:r>
            <a:r>
              <a:rPr lang="da-DK" dirty="0" smtClean="0"/>
              <a:t>’ &lt; </a:t>
            </a:r>
            <a:r>
              <a:rPr lang="da-DK" dirty="0"/>
              <a:t>*</a:t>
            </a:r>
            <a:r>
              <a:rPr lang="da-DK" dirty="0" smtClean="0"/>
              <a:t>h</a:t>
            </a:r>
            <a:r>
              <a:rPr lang="da-DK" baseline="-25000" dirty="0" smtClean="0"/>
              <a:t>2</a:t>
            </a:r>
            <a:r>
              <a:rPr lang="da-DK" dirty="0" smtClean="0"/>
              <a:t>ul</a:t>
            </a:r>
            <a:r>
              <a:rPr lang="da-DK" sz="1800" dirty="0" smtClean="0">
                <a:latin typeface="EOMinion" panose="02040503050201020203" pitchFamily="18" charset="0"/>
              </a:rPr>
              <a:t>ə</a:t>
            </a:r>
            <a:r>
              <a:rPr lang="da-DK" baseline="-25000" dirty="0" smtClean="0"/>
              <a:t>1</a:t>
            </a:r>
            <a:r>
              <a:rPr lang="da-DK" dirty="0" smtClean="0"/>
              <a:t>-nah</a:t>
            </a:r>
            <a:r>
              <a:rPr lang="da-DK" baseline="-25000" dirty="0" smtClean="0"/>
              <a:t>2</a:t>
            </a:r>
            <a:r>
              <a:rPr lang="da-DK" dirty="0" smtClean="0"/>
              <a:t> or </a:t>
            </a:r>
            <a:r>
              <a:rPr lang="da-DK" dirty="0"/>
              <a:t>*</a:t>
            </a:r>
            <a:r>
              <a:rPr lang="da-DK" dirty="0" smtClean="0"/>
              <a:t>h</a:t>
            </a:r>
            <a:r>
              <a:rPr lang="da-DK" baseline="-25000" dirty="0" smtClean="0"/>
              <a:t>2</a:t>
            </a:r>
            <a:r>
              <a:rPr lang="da-DK" dirty="0" smtClean="0"/>
              <a:t>ul</a:t>
            </a:r>
            <a:r>
              <a:rPr lang="da-DK" sz="1800" dirty="0" smtClean="0">
                <a:latin typeface="EOMinion" panose="02040503050201020203" pitchFamily="18" charset="0"/>
              </a:rPr>
              <a:t>h</a:t>
            </a:r>
            <a:r>
              <a:rPr lang="da-DK" baseline="-25000" dirty="0" smtClean="0"/>
              <a:t>1</a:t>
            </a:r>
            <a:r>
              <a:rPr lang="da-DK" dirty="0" smtClean="0"/>
              <a:t>-n</a:t>
            </a:r>
            <a:r>
              <a:rPr lang="da-DK" dirty="0" smtClean="0">
                <a:latin typeface="EOMinion" panose="02040503050201020203" pitchFamily="18" charset="0"/>
              </a:rPr>
              <a:t>̥</a:t>
            </a:r>
            <a:r>
              <a:rPr lang="da-DK" dirty="0" smtClean="0"/>
              <a:t>nah</a:t>
            </a:r>
            <a:r>
              <a:rPr lang="da-DK" baseline="-25000" dirty="0" smtClean="0"/>
              <a:t>2</a:t>
            </a:r>
            <a:r>
              <a:rPr lang="da-DK" dirty="0" smtClean="0"/>
              <a:t> </a:t>
            </a:r>
            <a:endParaRPr lang="da-DK" dirty="0"/>
          </a:p>
          <a:p>
            <a:endParaRPr lang="da-DK" cap="small" dirty="0" smtClean="0">
              <a:solidFill>
                <a:srgbClr val="FF0000"/>
              </a:solidFill>
            </a:endParaRPr>
          </a:p>
          <a:p>
            <a:r>
              <a:rPr lang="da-DK" cap="small" dirty="0" smtClean="0">
                <a:solidFill>
                  <a:srgbClr val="FF0000"/>
                </a:solidFill>
              </a:rPr>
              <a:t>Common IE protoform </a:t>
            </a:r>
            <a:r>
              <a:rPr lang="da-DK" cap="small" dirty="0" err="1" smtClean="0">
                <a:solidFill>
                  <a:srgbClr val="FF0000"/>
                </a:solidFill>
              </a:rPr>
              <a:t>secured</a:t>
            </a:r>
            <a:r>
              <a:rPr lang="da-DK" dirty="0" smtClean="0"/>
              <a:t>, but </a:t>
            </a:r>
            <a:r>
              <a:rPr lang="da-DK" dirty="0" err="1" smtClean="0"/>
              <a:t>what</a:t>
            </a:r>
            <a:r>
              <a:rPr lang="da-DK" dirty="0" smtClean="0"/>
              <a:t> </a:t>
            </a:r>
            <a:r>
              <a:rPr lang="da-DK" dirty="0" err="1" smtClean="0"/>
              <a:t>exactly</a:t>
            </a:r>
            <a:r>
              <a:rPr lang="da-DK" dirty="0" smtClean="0"/>
              <a:t> did </a:t>
            </a:r>
            <a:r>
              <a:rPr lang="da-DK" dirty="0"/>
              <a:t>*h</a:t>
            </a:r>
            <a:r>
              <a:rPr lang="da-DK" baseline="-25000" dirty="0"/>
              <a:t>2</a:t>
            </a:r>
            <a:r>
              <a:rPr lang="da-DK" dirty="0"/>
              <a:t>ul</a:t>
            </a:r>
            <a:r>
              <a:rPr lang="da-DK" dirty="0">
                <a:latin typeface="EOMinion" panose="02040503050201020203" pitchFamily="18" charset="0"/>
              </a:rPr>
              <a:t>̥</a:t>
            </a:r>
            <a:r>
              <a:rPr lang="da-DK" sz="1800" dirty="0">
                <a:latin typeface="EOMinion" panose="02040503050201020203" pitchFamily="18" charset="0"/>
              </a:rPr>
              <a:t>h</a:t>
            </a:r>
            <a:r>
              <a:rPr lang="da-DK" baseline="-25000" dirty="0"/>
              <a:t>1</a:t>
            </a:r>
            <a:r>
              <a:rPr lang="da-DK" dirty="0"/>
              <a:t>-nah</a:t>
            </a:r>
            <a:r>
              <a:rPr lang="da-DK" baseline="-25000" dirty="0"/>
              <a:t>2 </a:t>
            </a:r>
            <a:r>
              <a:rPr lang="da-DK" dirty="0" err="1" smtClean="0"/>
              <a:t>mean</a:t>
            </a:r>
            <a:r>
              <a:rPr lang="da-DK" dirty="0" smtClean="0"/>
              <a:t>? </a:t>
            </a:r>
            <a:r>
              <a:rPr lang="da-DK" dirty="0" err="1" smtClean="0"/>
              <a:t>Root</a:t>
            </a:r>
            <a:r>
              <a:rPr lang="da-DK" dirty="0"/>
              <a:t> *</a:t>
            </a:r>
            <a:r>
              <a:rPr lang="da-DK" dirty="0" smtClean="0"/>
              <a:t>h</a:t>
            </a:r>
            <a:r>
              <a:rPr lang="da-DK" baseline="-25000" dirty="0" smtClean="0"/>
              <a:t>2</a:t>
            </a:r>
            <a:r>
              <a:rPr lang="da-DK" dirty="0" smtClean="0"/>
              <a:t>uel</a:t>
            </a:r>
            <a:r>
              <a:rPr lang="da-DK" sz="1800" dirty="0" smtClean="0">
                <a:latin typeface="EOMinion" panose="02040503050201020203" pitchFamily="18" charset="0"/>
              </a:rPr>
              <a:t>h</a:t>
            </a:r>
            <a:r>
              <a:rPr lang="da-DK" baseline="-25000" dirty="0" smtClean="0"/>
              <a:t>1</a:t>
            </a:r>
            <a:r>
              <a:rPr lang="da-DK" dirty="0" smtClean="0"/>
              <a:t>- ‘</a:t>
            </a:r>
            <a:r>
              <a:rPr lang="da-DK" dirty="0" err="1" smtClean="0"/>
              <a:t>pluck</a:t>
            </a:r>
            <a:r>
              <a:rPr lang="da-DK" dirty="0" smtClean="0"/>
              <a:t>’ as in Latin </a:t>
            </a:r>
            <a:r>
              <a:rPr lang="da-DK" i="1" dirty="0" err="1" smtClean="0"/>
              <a:t>vello</a:t>
            </a:r>
            <a:r>
              <a:rPr lang="da-DK" dirty="0" smtClean="0"/>
              <a:t> ‘</a:t>
            </a:r>
            <a:r>
              <a:rPr lang="da-DK" dirty="0" err="1" smtClean="0"/>
              <a:t>pluck</a:t>
            </a:r>
            <a:r>
              <a:rPr lang="da-DK" dirty="0" smtClean="0"/>
              <a:t>’ and </a:t>
            </a:r>
            <a:r>
              <a:rPr lang="da-DK" i="1" dirty="0" err="1" smtClean="0"/>
              <a:t>vellus</a:t>
            </a:r>
            <a:r>
              <a:rPr lang="da-DK" dirty="0" smtClean="0"/>
              <a:t> ‘fleece’</a:t>
            </a:r>
            <a:endParaRPr lang="da-DK" dirty="0" smtClean="0">
              <a:solidFill>
                <a:srgbClr val="FF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2858400" y="-3175"/>
            <a:ext cx="6253200" cy="263525"/>
          </a:xfrm>
        </p:spPr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3CC35E3-D664-4E28-B78A-E4B8421FC00F}" type="slidenum">
              <a:rPr lang="da-DK" smtClean="0"/>
              <a:pPr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722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Wild and </a:t>
            </a:r>
            <a:r>
              <a:rPr lang="da-DK" dirty="0" err="1" smtClean="0"/>
              <a:t>domesticated</a:t>
            </a:r>
            <a:r>
              <a:rPr lang="da-DK" dirty="0" smtClean="0"/>
              <a:t> </a:t>
            </a:r>
            <a:r>
              <a:rPr lang="da-DK" dirty="0" err="1" smtClean="0"/>
              <a:t>sheep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62394" y="1447451"/>
            <a:ext cx="6577012" cy="1911349"/>
          </a:xfrm>
        </p:spPr>
        <p:txBody>
          <a:bodyPr/>
          <a:lstStyle/>
          <a:p>
            <a:r>
              <a:rPr lang="da-DK" dirty="0" err="1"/>
              <a:t>Sheep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domesticated</a:t>
            </a:r>
            <a:r>
              <a:rPr lang="da-DK" dirty="0"/>
              <a:t> from </a:t>
            </a:r>
            <a:r>
              <a:rPr lang="da-DK" dirty="0" err="1"/>
              <a:t>about</a:t>
            </a:r>
            <a:r>
              <a:rPr lang="da-DK" dirty="0"/>
              <a:t> 8000-7500 BC (</a:t>
            </a:r>
            <a:r>
              <a:rPr lang="da-DK" dirty="0" err="1"/>
              <a:t>Anatolia</a:t>
            </a:r>
            <a:r>
              <a:rPr lang="da-DK" dirty="0"/>
              <a:t>), but </a:t>
            </a:r>
            <a:r>
              <a:rPr lang="da-DK" dirty="0" err="1"/>
              <a:t>their</a:t>
            </a:r>
            <a:r>
              <a:rPr lang="da-DK" dirty="0"/>
              <a:t> ”</a:t>
            </a:r>
            <a:r>
              <a:rPr lang="da-DK" dirty="0" err="1"/>
              <a:t>wool</a:t>
            </a:r>
            <a:r>
              <a:rPr lang="da-DK" dirty="0"/>
              <a:t>” is ”</a:t>
            </a:r>
            <a:r>
              <a:rPr lang="da-DK" dirty="0" err="1"/>
              <a:t>structually</a:t>
            </a:r>
            <a:r>
              <a:rPr lang="da-DK" dirty="0"/>
              <a:t> </a:t>
            </a:r>
            <a:r>
              <a:rPr lang="da-DK" dirty="0" err="1"/>
              <a:t>unspinnable</a:t>
            </a:r>
            <a:r>
              <a:rPr lang="da-DK" dirty="0"/>
              <a:t>” (Elizabeth Barber). </a:t>
            </a:r>
            <a:r>
              <a:rPr lang="da-DK" dirty="0" err="1"/>
              <a:t>They</a:t>
            </a:r>
            <a:r>
              <a:rPr lang="da-DK" dirty="0"/>
              <a:t> </a:t>
            </a:r>
            <a:r>
              <a:rPr lang="da-DK" dirty="0" err="1"/>
              <a:t>shed</a:t>
            </a:r>
            <a:r>
              <a:rPr lang="da-DK" dirty="0"/>
              <a:t> </a:t>
            </a:r>
            <a:r>
              <a:rPr lang="da-DK" dirty="0" err="1"/>
              <a:t>their</a:t>
            </a:r>
            <a:r>
              <a:rPr lang="da-DK" dirty="0"/>
              <a:t> </a:t>
            </a:r>
            <a:r>
              <a:rPr lang="da-DK" dirty="0" err="1"/>
              <a:t>coats</a:t>
            </a:r>
            <a:r>
              <a:rPr lang="da-DK" dirty="0"/>
              <a:t> </a:t>
            </a:r>
            <a:r>
              <a:rPr lang="da-DK" dirty="0" err="1"/>
              <a:t>annually</a:t>
            </a:r>
            <a:r>
              <a:rPr lang="da-DK" dirty="0"/>
              <a:t>, and the </a:t>
            </a:r>
            <a:r>
              <a:rPr lang="da-DK" dirty="0" err="1"/>
              <a:t>shedding</a:t>
            </a:r>
            <a:r>
              <a:rPr lang="da-DK" dirty="0"/>
              <a:t> </a:t>
            </a:r>
            <a:r>
              <a:rPr lang="da-DK" dirty="0" err="1"/>
              <a:t>may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used</a:t>
            </a:r>
            <a:r>
              <a:rPr lang="da-DK" dirty="0"/>
              <a:t> for felt.</a:t>
            </a:r>
          </a:p>
          <a:p>
            <a:r>
              <a:rPr lang="da-DK" dirty="0" err="1"/>
              <a:t>Wool</a:t>
            </a:r>
            <a:r>
              <a:rPr lang="da-DK" dirty="0"/>
              <a:t> </a:t>
            </a:r>
            <a:r>
              <a:rPr lang="da-DK" dirty="0" err="1"/>
              <a:t>sheep</a:t>
            </a:r>
            <a:r>
              <a:rPr lang="da-DK" dirty="0"/>
              <a:t> mutation perhaps </a:t>
            </a:r>
            <a:r>
              <a:rPr lang="da-DK" dirty="0" err="1"/>
              <a:t>about</a:t>
            </a:r>
            <a:r>
              <a:rPr lang="da-DK" dirty="0"/>
              <a:t> 4000-3500 BC.</a:t>
            </a:r>
          </a:p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3CC35E3-D664-4E28-B78A-E4B8421FC00F}" type="slidenum">
              <a:rPr lang="da-DK" smtClean="0"/>
              <a:pPr/>
              <a:t>19</a:t>
            </a:fld>
            <a:endParaRPr lang="da-DK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1" b="12901"/>
          <a:stretch>
            <a:fillRect/>
          </a:stretch>
        </p:blipFill>
        <p:spPr bwMode="auto">
          <a:xfrm>
            <a:off x="779562" y="3309301"/>
            <a:ext cx="4796075" cy="2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83305"/>
            <a:ext cx="2736305" cy="192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8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Indo</a:t>
            </a:r>
            <a:r>
              <a:rPr lang="da-DK" dirty="0" smtClean="0"/>
              <a:t>-European </a:t>
            </a:r>
            <a:r>
              <a:rPr lang="da-DK" dirty="0" err="1" smtClean="0"/>
              <a:t>language</a:t>
            </a:r>
            <a:r>
              <a:rPr lang="da-DK" dirty="0" smtClean="0"/>
              <a:t> </a:t>
            </a:r>
            <a:r>
              <a:rPr lang="da-DK" dirty="0" err="1" smtClean="0"/>
              <a:t>family</a:t>
            </a:r>
            <a:endParaRPr lang="da-DK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2858400" y="-3175"/>
            <a:ext cx="6253200" cy="263525"/>
          </a:xfrm>
        </p:spPr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3CC35E3-D664-4E28-B78A-E4B8421FC00F}" type="slidenum">
              <a:rPr lang="da-DK" smtClean="0"/>
              <a:pPr/>
              <a:t>2</a:t>
            </a:fld>
            <a:endParaRPr lang="da-DK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76875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49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Textile</a:t>
            </a:r>
            <a:r>
              <a:rPr lang="da-DK" dirty="0" smtClean="0"/>
              <a:t> </a:t>
            </a:r>
            <a:r>
              <a:rPr lang="da-DK" dirty="0" err="1" smtClean="0"/>
              <a:t>production</a:t>
            </a:r>
            <a:endParaRPr lang="da-DK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2858400" y="-3175"/>
            <a:ext cx="6253200" cy="263525"/>
          </a:xfrm>
        </p:spPr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3CC35E3-D664-4E28-B78A-E4B8421FC00F}" type="slidenum">
              <a:rPr lang="da-DK" smtClean="0"/>
              <a:pPr/>
              <a:t>20</a:t>
            </a:fld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1043176" y="1302023"/>
            <a:ext cx="6577012" cy="4430489"/>
          </a:xfrm>
        </p:spPr>
        <p:txBody>
          <a:bodyPr/>
          <a:lstStyle/>
          <a:p>
            <a:r>
              <a:rPr lang="da-DK" i="1" dirty="0" smtClean="0"/>
              <a:t>*(h</a:t>
            </a:r>
            <a:r>
              <a:rPr lang="da-DK" i="1" baseline="-25000" dirty="0"/>
              <a:t>1</a:t>
            </a:r>
            <a:r>
              <a:rPr lang="da-DK" i="1" dirty="0" smtClean="0"/>
              <a:t>)</a:t>
            </a:r>
            <a:r>
              <a:rPr lang="da-DK" i="1" dirty="0" err="1" smtClean="0"/>
              <a:t>u</a:t>
            </a:r>
            <a:r>
              <a:rPr lang="da-DK" i="1" dirty="0" err="1"/>
              <a:t>̯</a:t>
            </a:r>
            <a:r>
              <a:rPr lang="da-DK" i="1" dirty="0" err="1" smtClean="0"/>
              <a:t>eb</a:t>
            </a:r>
            <a:r>
              <a:rPr lang="da-DK" i="1" baseline="30000" dirty="0" err="1" smtClean="0"/>
              <a:t>h</a:t>
            </a:r>
            <a:r>
              <a:rPr lang="da-DK" i="1" dirty="0" smtClean="0"/>
              <a:t>- </a:t>
            </a:r>
            <a:r>
              <a:rPr lang="da-DK" dirty="0" smtClean="0"/>
              <a:t>(or </a:t>
            </a:r>
            <a:r>
              <a:rPr lang="da-DK" i="1" dirty="0" smtClean="0"/>
              <a:t>*(</a:t>
            </a:r>
            <a:r>
              <a:rPr lang="da-DK" i="1" dirty="0" err="1" smtClean="0"/>
              <a:t>h</a:t>
            </a:r>
            <a:r>
              <a:rPr lang="da-DK" i="1" baseline="-25000" dirty="0" err="1" smtClean="0"/>
              <a:t>1</a:t>
            </a:r>
            <a:r>
              <a:rPr lang="da-DK" i="1" dirty="0" smtClean="0"/>
              <a:t>)</a:t>
            </a:r>
            <a:r>
              <a:rPr lang="da-DK" i="1" dirty="0" err="1" smtClean="0"/>
              <a:t>uebh</a:t>
            </a:r>
            <a:r>
              <a:rPr lang="da-DK" i="1" baseline="-25000" dirty="0" err="1" smtClean="0"/>
              <a:t>1</a:t>
            </a:r>
            <a:r>
              <a:rPr lang="da-DK" i="1" dirty="0" smtClean="0"/>
              <a:t>-</a:t>
            </a:r>
            <a:r>
              <a:rPr lang="da-DK" dirty="0" smtClean="0"/>
              <a:t>): </a:t>
            </a:r>
            <a:r>
              <a:rPr lang="da-DK" dirty="0" err="1" smtClean="0"/>
              <a:t>Hitt</a:t>
            </a:r>
            <a:r>
              <a:rPr lang="da-DK" dirty="0" smtClean="0"/>
              <a:t>. </a:t>
            </a:r>
            <a:r>
              <a:rPr lang="da-DK" i="1" dirty="0" err="1" smtClean="0"/>
              <a:t>wep</a:t>
            </a:r>
            <a:r>
              <a:rPr lang="da-DK" dirty="0" smtClean="0"/>
              <a:t>- ‘</a:t>
            </a:r>
            <a:r>
              <a:rPr lang="da-DK" dirty="0" err="1" smtClean="0"/>
              <a:t>weave</a:t>
            </a:r>
            <a:r>
              <a:rPr lang="da-DK" dirty="0" smtClean="0"/>
              <a:t>’, </a:t>
            </a:r>
            <a:r>
              <a:rPr lang="da-DK" i="1" dirty="0" err="1" smtClean="0"/>
              <a:t>wepa</a:t>
            </a:r>
            <a:r>
              <a:rPr lang="da-DK" dirty="0" smtClean="0"/>
              <a:t>- ‘</a:t>
            </a:r>
            <a:r>
              <a:rPr lang="da-DK" dirty="0" err="1" smtClean="0"/>
              <a:t>woven</a:t>
            </a:r>
            <a:r>
              <a:rPr lang="da-DK" dirty="0" smtClean="0"/>
              <a:t> </a:t>
            </a:r>
            <a:r>
              <a:rPr lang="da-DK" dirty="0" err="1" smtClean="0"/>
              <a:t>fabric</a:t>
            </a:r>
            <a:r>
              <a:rPr lang="da-DK" dirty="0" smtClean="0"/>
              <a:t>’, </a:t>
            </a:r>
            <a:r>
              <a:rPr lang="da-DK" dirty="0" err="1" smtClean="0"/>
              <a:t>Toch.B</a:t>
            </a:r>
            <a:r>
              <a:rPr lang="da-DK" dirty="0"/>
              <a:t>. </a:t>
            </a:r>
            <a:r>
              <a:rPr lang="da-DK" i="1" dirty="0" err="1"/>
              <a:t>wā</a:t>
            </a:r>
            <a:r>
              <a:rPr lang="da-DK" i="1" dirty="0" err="1" smtClean="0"/>
              <a:t>p</a:t>
            </a:r>
            <a:r>
              <a:rPr lang="da-DK" dirty="0" smtClean="0"/>
              <a:t>- ‘</a:t>
            </a:r>
            <a:r>
              <a:rPr lang="da-DK" dirty="0" err="1" smtClean="0"/>
              <a:t>weave</a:t>
            </a:r>
            <a:r>
              <a:rPr lang="da-DK" dirty="0" smtClean="0"/>
              <a:t>’, </a:t>
            </a:r>
            <a:r>
              <a:rPr lang="da-DK" dirty="0"/>
              <a:t>skr. </a:t>
            </a:r>
            <a:r>
              <a:rPr lang="da-DK" i="1" dirty="0" err="1" smtClean="0"/>
              <a:t>ubhn</a:t>
            </a:r>
            <a:r>
              <a:rPr lang="da-DK" sz="2000" i="1" dirty="0" err="1" smtClean="0">
                <a:latin typeface="EOMinion" panose="02040503050201020203" pitchFamily="18" charset="0"/>
              </a:rPr>
              <a:t>ā</a:t>
            </a:r>
            <a:r>
              <a:rPr lang="da-DK" i="1" dirty="0" err="1" smtClean="0"/>
              <a:t>ti</a:t>
            </a:r>
            <a:r>
              <a:rPr lang="da-DK" i="1" dirty="0" smtClean="0"/>
              <a:t> ‘</a:t>
            </a:r>
            <a:r>
              <a:rPr lang="da-DK" dirty="0" smtClean="0"/>
              <a:t>bind</a:t>
            </a:r>
            <a:r>
              <a:rPr lang="da-DK" i="1" dirty="0" smtClean="0"/>
              <a:t>’</a:t>
            </a:r>
            <a:r>
              <a:rPr lang="da-DK" dirty="0" smtClean="0"/>
              <a:t>, </a:t>
            </a:r>
            <a:r>
              <a:rPr lang="da-DK" dirty="0"/>
              <a:t>A</a:t>
            </a:r>
            <a:r>
              <a:rPr lang="da-DK" dirty="0" smtClean="0"/>
              <a:t>v</a:t>
            </a:r>
            <a:r>
              <a:rPr lang="da-DK" dirty="0"/>
              <a:t>. </a:t>
            </a:r>
            <a:r>
              <a:rPr lang="da-DK" i="1" dirty="0"/>
              <a:t>vaf</a:t>
            </a:r>
            <a:r>
              <a:rPr lang="da-DK" dirty="0"/>
              <a:t>- </a:t>
            </a:r>
            <a:r>
              <a:rPr lang="da-DK" dirty="0" smtClean="0"/>
              <a:t>’</a:t>
            </a:r>
            <a:r>
              <a:rPr lang="da-DK" dirty="0" err="1" smtClean="0"/>
              <a:t>praise</a:t>
            </a:r>
            <a:r>
              <a:rPr lang="da-DK" dirty="0" smtClean="0"/>
              <a:t>’ (!), but </a:t>
            </a:r>
            <a:r>
              <a:rPr lang="da-DK" dirty="0" err="1" smtClean="0"/>
              <a:t>also</a:t>
            </a:r>
            <a:r>
              <a:rPr lang="da-DK" dirty="0" smtClean="0"/>
              <a:t> </a:t>
            </a:r>
            <a:r>
              <a:rPr lang="da-DK" dirty="0" err="1" smtClean="0"/>
              <a:t>adj</a:t>
            </a:r>
            <a:r>
              <a:rPr lang="da-DK" dirty="0" smtClean="0"/>
              <a:t>. </a:t>
            </a:r>
            <a:r>
              <a:rPr lang="da-DK" i="1" dirty="0" err="1" smtClean="0"/>
              <a:t>ubdae</a:t>
            </a:r>
            <a:r>
              <a:rPr lang="da-DK" i="1" dirty="0" err="1"/>
              <a:t>̄</a:t>
            </a:r>
            <a:r>
              <a:rPr lang="da-DK" i="1" dirty="0" err="1" smtClean="0"/>
              <a:t>na</a:t>
            </a:r>
            <a:r>
              <a:rPr lang="da-DK" i="1" dirty="0" smtClean="0"/>
              <a:t>- </a:t>
            </a:r>
            <a:r>
              <a:rPr lang="da-DK" dirty="0" smtClean="0"/>
              <a:t>‘of </a:t>
            </a:r>
            <a:r>
              <a:rPr lang="da-DK" dirty="0" err="1" smtClean="0"/>
              <a:t>woven</a:t>
            </a:r>
            <a:r>
              <a:rPr lang="da-DK" dirty="0" smtClean="0"/>
              <a:t> </a:t>
            </a:r>
            <a:r>
              <a:rPr lang="da-DK" dirty="0" err="1" smtClean="0"/>
              <a:t>fabric</a:t>
            </a:r>
            <a:r>
              <a:rPr lang="da-DK" dirty="0" smtClean="0"/>
              <a:t>’, Gk. </a:t>
            </a:r>
            <a:r>
              <a:rPr lang="da-DK" i="1" dirty="0" err="1" smtClean="0"/>
              <a:t>hupháin</a:t>
            </a:r>
            <a:r>
              <a:rPr lang="da-DK" sz="2000" i="1" dirty="0" err="1" smtClean="0">
                <a:latin typeface="EOMinion" panose="02040503050201020203" pitchFamily="18" charset="0"/>
              </a:rPr>
              <a:t>ō</a:t>
            </a:r>
            <a:r>
              <a:rPr lang="da-DK" sz="2000" i="1" dirty="0" smtClean="0">
                <a:latin typeface="EOMinion" panose="02040503050201020203" pitchFamily="18" charset="0"/>
              </a:rPr>
              <a:t> </a:t>
            </a:r>
            <a:r>
              <a:rPr lang="da-DK" sz="2000" i="1" dirty="0" smtClean="0"/>
              <a:t>‘</a:t>
            </a:r>
            <a:r>
              <a:rPr lang="da-DK" dirty="0" err="1" smtClean="0"/>
              <a:t>weave</a:t>
            </a:r>
            <a:r>
              <a:rPr lang="da-DK" sz="2000" i="1" dirty="0" smtClean="0"/>
              <a:t>’</a:t>
            </a:r>
            <a:r>
              <a:rPr lang="da-DK" dirty="0" smtClean="0"/>
              <a:t>, </a:t>
            </a:r>
            <a:r>
              <a:rPr lang="da-DK" dirty="0" err="1" smtClean="0"/>
              <a:t>Myc</a:t>
            </a:r>
            <a:r>
              <a:rPr lang="da-DK" dirty="0" smtClean="0"/>
              <a:t>. </a:t>
            </a:r>
            <a:r>
              <a:rPr lang="da-DK" dirty="0" err="1" smtClean="0"/>
              <a:t>fut.ptc</a:t>
            </a:r>
            <a:r>
              <a:rPr lang="da-DK" dirty="0" smtClean="0"/>
              <a:t>. </a:t>
            </a:r>
            <a:r>
              <a:rPr lang="da-DK" i="1" dirty="0" smtClean="0"/>
              <a:t>e-</a:t>
            </a:r>
            <a:r>
              <a:rPr lang="da-DK" i="1" dirty="0" err="1" smtClean="0"/>
              <a:t>we</a:t>
            </a:r>
            <a:r>
              <a:rPr lang="da-DK" i="1" dirty="0" smtClean="0"/>
              <a:t>-</a:t>
            </a:r>
            <a:r>
              <a:rPr lang="da-DK" i="1" dirty="0" err="1" smtClean="0"/>
              <a:t>pe</a:t>
            </a:r>
            <a:r>
              <a:rPr lang="da-DK" i="1" dirty="0" smtClean="0"/>
              <a:t>-se-so-</a:t>
            </a:r>
            <a:r>
              <a:rPr lang="da-DK" i="1" dirty="0" err="1" smtClean="0"/>
              <a:t>me</a:t>
            </a:r>
            <a:r>
              <a:rPr lang="da-DK" i="1" dirty="0" smtClean="0"/>
              <a:t>-</a:t>
            </a:r>
            <a:r>
              <a:rPr lang="da-DK" i="1" dirty="0" err="1" smtClean="0"/>
              <a:t>na</a:t>
            </a:r>
            <a:r>
              <a:rPr lang="da-DK" dirty="0" smtClean="0"/>
              <a:t>, </a:t>
            </a:r>
            <a:r>
              <a:rPr lang="da-DK" dirty="0" err="1" smtClean="0"/>
              <a:t>Alb</a:t>
            </a:r>
            <a:r>
              <a:rPr lang="da-DK" dirty="0"/>
              <a:t>. </a:t>
            </a:r>
            <a:r>
              <a:rPr lang="da-DK" i="1" dirty="0"/>
              <a:t>vej</a:t>
            </a:r>
            <a:r>
              <a:rPr lang="da-DK" dirty="0" smtClean="0"/>
              <a:t>,</a:t>
            </a:r>
          </a:p>
          <a:p>
            <a:r>
              <a:rPr lang="da-DK" dirty="0" smtClean="0">
                <a:solidFill>
                  <a:srgbClr val="FF0000"/>
                </a:solidFill>
              </a:rPr>
              <a:t>English </a:t>
            </a:r>
            <a:r>
              <a:rPr lang="da-DK" i="1" dirty="0" err="1" smtClean="0">
                <a:solidFill>
                  <a:srgbClr val="FF0000"/>
                </a:solidFill>
              </a:rPr>
              <a:t>weave</a:t>
            </a:r>
            <a:endParaRPr lang="da-DK" i="1" dirty="0">
              <a:solidFill>
                <a:srgbClr val="FF0000"/>
              </a:solidFill>
            </a:endParaRPr>
          </a:p>
          <a:p>
            <a:endParaRPr lang="da-DK" dirty="0"/>
          </a:p>
          <a:p>
            <a:r>
              <a:rPr lang="da-DK" dirty="0"/>
              <a:t>*</a:t>
            </a:r>
            <a:r>
              <a:rPr lang="da-DK" i="1" dirty="0" smtClean="0"/>
              <a:t>spenh</a:t>
            </a:r>
            <a:r>
              <a:rPr lang="da-DK" i="1" baseline="-25000" dirty="0" smtClean="0"/>
              <a:t>1</a:t>
            </a:r>
            <a:r>
              <a:rPr lang="da-DK" dirty="0" smtClean="0"/>
              <a:t>- ’</a:t>
            </a:r>
            <a:r>
              <a:rPr lang="da-DK" dirty="0" err="1" smtClean="0"/>
              <a:t>stretch</a:t>
            </a:r>
            <a:r>
              <a:rPr lang="da-DK" dirty="0" smtClean="0"/>
              <a:t>; spin’: </a:t>
            </a:r>
            <a:r>
              <a:rPr lang="da-DK" dirty="0" err="1" smtClean="0"/>
              <a:t>Tokh.A</a:t>
            </a:r>
            <a:r>
              <a:rPr lang="da-DK" dirty="0"/>
              <a:t>. </a:t>
            </a:r>
            <a:r>
              <a:rPr lang="da-DK" i="1" dirty="0" err="1"/>
              <a:t>pānw</a:t>
            </a:r>
            <a:r>
              <a:rPr lang="da-DK" i="1" dirty="0"/>
              <a:t>-</a:t>
            </a:r>
            <a:r>
              <a:rPr lang="da-DK" dirty="0"/>
              <a:t> </a:t>
            </a:r>
            <a:r>
              <a:rPr lang="da-DK" dirty="0" smtClean="0"/>
              <a:t>’</a:t>
            </a:r>
            <a:r>
              <a:rPr lang="da-DK" dirty="0" err="1" smtClean="0"/>
              <a:t>stretch</a:t>
            </a:r>
            <a:r>
              <a:rPr lang="da-DK" dirty="0" smtClean="0"/>
              <a:t> out’, Gk. </a:t>
            </a:r>
            <a:r>
              <a:rPr lang="da-DK" i="1" dirty="0" err="1" smtClean="0"/>
              <a:t>pénomai</a:t>
            </a:r>
            <a:r>
              <a:rPr lang="da-DK" dirty="0" smtClean="0"/>
              <a:t> ’</a:t>
            </a:r>
            <a:r>
              <a:rPr lang="da-DK" dirty="0" err="1" smtClean="0"/>
              <a:t>work</a:t>
            </a:r>
            <a:r>
              <a:rPr lang="da-DK" dirty="0" smtClean="0"/>
              <a:t>’, </a:t>
            </a:r>
            <a:r>
              <a:rPr lang="da-DK" dirty="0"/>
              <a:t>A</a:t>
            </a:r>
            <a:r>
              <a:rPr lang="da-DK" dirty="0" smtClean="0"/>
              <a:t>rm</a:t>
            </a:r>
            <a:r>
              <a:rPr lang="da-DK" dirty="0"/>
              <a:t>. </a:t>
            </a:r>
            <a:r>
              <a:rPr lang="da-DK" i="1" dirty="0" err="1"/>
              <a:t>hanum</a:t>
            </a:r>
            <a:r>
              <a:rPr lang="da-DK" dirty="0"/>
              <a:t>, </a:t>
            </a:r>
            <a:r>
              <a:rPr lang="da-DK" i="1" dirty="0" err="1" smtClean="0"/>
              <a:t>henum</a:t>
            </a:r>
            <a:r>
              <a:rPr lang="da-DK" dirty="0" smtClean="0"/>
              <a:t> ‘</a:t>
            </a:r>
            <a:r>
              <a:rPr lang="da-DK" dirty="0" err="1" smtClean="0"/>
              <a:t>weave</a:t>
            </a:r>
            <a:r>
              <a:rPr lang="da-DK" dirty="0" smtClean="0"/>
              <a:t>’, </a:t>
            </a:r>
            <a:r>
              <a:rPr lang="da-DK" dirty="0" smtClean="0">
                <a:solidFill>
                  <a:srgbClr val="FF0000"/>
                </a:solidFill>
              </a:rPr>
              <a:t>English </a:t>
            </a:r>
            <a:r>
              <a:rPr lang="da-DK" i="1" dirty="0" smtClean="0">
                <a:solidFill>
                  <a:srgbClr val="FF0000"/>
                </a:solidFill>
              </a:rPr>
              <a:t>spin</a:t>
            </a:r>
            <a:r>
              <a:rPr lang="da-DK" dirty="0" smtClean="0"/>
              <a:t>, Lith. </a:t>
            </a:r>
            <a:r>
              <a:rPr lang="da-DK" i="1" dirty="0" err="1"/>
              <a:t>pinú</a:t>
            </a:r>
            <a:r>
              <a:rPr lang="da-DK" dirty="0"/>
              <a:t> </a:t>
            </a:r>
            <a:r>
              <a:rPr lang="da-DK" dirty="0" smtClean="0"/>
              <a:t>’</a:t>
            </a:r>
            <a:r>
              <a:rPr lang="da-DK" dirty="0" err="1" smtClean="0"/>
              <a:t>plait</a:t>
            </a:r>
            <a:r>
              <a:rPr lang="da-DK" dirty="0" smtClean="0"/>
              <a:t>’</a:t>
            </a:r>
          </a:p>
          <a:p>
            <a:r>
              <a:rPr lang="da-DK" dirty="0"/>
              <a:t>			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5724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loom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3CC35E3-D664-4E28-B78A-E4B8421FC00F}" type="slidenum">
              <a:rPr lang="da-DK" smtClean="0"/>
              <a:pPr/>
              <a:t>21</a:t>
            </a:fld>
            <a:endParaRPr lang="da-DK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3103599" cy="46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29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garments</a:t>
            </a:r>
            <a:r>
              <a:rPr lang="da-DK" dirty="0" smtClean="0"/>
              <a:t> – the </a:t>
            </a:r>
            <a:r>
              <a:rPr lang="da-DK" dirty="0" err="1" smtClean="0"/>
              <a:t>gird</a:t>
            </a:r>
            <a:r>
              <a:rPr lang="da-DK" dirty="0" smtClean="0"/>
              <a:t>, </a:t>
            </a:r>
            <a:r>
              <a:rPr lang="da-DK" dirty="0" err="1" smtClean="0"/>
              <a:t>belt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42988" y="1374775"/>
            <a:ext cx="6577012" cy="4718521"/>
          </a:xfrm>
        </p:spPr>
        <p:txBody>
          <a:bodyPr/>
          <a:lstStyle/>
          <a:p>
            <a:r>
              <a:rPr lang="da-DK" dirty="0" smtClean="0"/>
              <a:t>*ieh3s-: Lith. </a:t>
            </a:r>
            <a:r>
              <a:rPr lang="da-DK" dirty="0" err="1" smtClean="0"/>
              <a:t>júosiu</a:t>
            </a:r>
            <a:r>
              <a:rPr lang="da-DK" dirty="0" smtClean="0"/>
              <a:t> ‘</a:t>
            </a:r>
            <a:r>
              <a:rPr lang="da-DK" dirty="0" err="1" smtClean="0"/>
              <a:t>gird</a:t>
            </a:r>
            <a:r>
              <a:rPr lang="da-DK" dirty="0" smtClean="0"/>
              <a:t>, </a:t>
            </a:r>
            <a:r>
              <a:rPr lang="da-DK" dirty="0" err="1" smtClean="0"/>
              <a:t>girdle</a:t>
            </a:r>
            <a:r>
              <a:rPr lang="da-DK" dirty="0" smtClean="0"/>
              <a:t>’, Gk. </a:t>
            </a:r>
            <a:r>
              <a:rPr lang="da-DK" dirty="0" err="1" smtClean="0"/>
              <a:t>zoma</a:t>
            </a:r>
            <a:r>
              <a:rPr lang="da-DK" dirty="0" smtClean="0"/>
              <a:t> ‘</a:t>
            </a:r>
            <a:r>
              <a:rPr lang="da-DK" dirty="0" err="1" smtClean="0"/>
              <a:t>best</a:t>
            </a:r>
            <a:r>
              <a:rPr lang="da-DK" dirty="0" smtClean="0"/>
              <a:t>’, Av. </a:t>
            </a:r>
            <a:r>
              <a:rPr lang="da-DK" dirty="0" err="1" smtClean="0"/>
              <a:t>yasto</a:t>
            </a:r>
            <a:r>
              <a:rPr lang="da-DK" dirty="0" smtClean="0"/>
              <a:t> ‘</a:t>
            </a:r>
            <a:r>
              <a:rPr lang="da-DK" dirty="0" err="1" smtClean="0"/>
              <a:t>belt</a:t>
            </a:r>
            <a:r>
              <a:rPr lang="da-DK" dirty="0" smtClean="0"/>
              <a:t>’ etc.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3CC35E3-D664-4E28-B78A-E4B8421FC00F}" type="slidenum">
              <a:rPr lang="da-DK" smtClean="0"/>
              <a:pPr/>
              <a:t>22</a:t>
            </a:fld>
            <a:endParaRPr lang="da-DK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80928"/>
            <a:ext cx="2887057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2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string</a:t>
            </a:r>
            <a:r>
              <a:rPr lang="da-DK" dirty="0" smtClean="0"/>
              <a:t> </a:t>
            </a:r>
            <a:r>
              <a:rPr lang="da-DK" smtClean="0"/>
              <a:t>skirt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3CC35E3-D664-4E28-B78A-E4B8421FC00F}" type="slidenum">
              <a:rPr lang="da-DK" smtClean="0"/>
              <a:pPr/>
              <a:t>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53286"/>
            <a:ext cx="149843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s://s-media-cache-ak0.pinimg.com/236x/06/8c/60/068c6084e180d8285f5374965b10f6a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89286"/>
            <a:ext cx="1599901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Billedresultat for string skirt tarim basi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AutoShape 4" descr="Billedresultat for string skirt tarim basi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8" name="AutoShape 6" descr="Billedresultat for string skirt tarim basin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9" name="AutoShape 8" descr="Billedresultat for string skirt tarim basin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034" name="Picture 10" descr="http://szarka.typepad.com/.a/6a00d834515cf669e20115713a466a970c-800wi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21" y="1268760"/>
            <a:ext cx="67437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lledresultat for snoreskø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97909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80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string</a:t>
            </a:r>
            <a:r>
              <a:rPr lang="da-DK" dirty="0" smtClean="0"/>
              <a:t> </a:t>
            </a:r>
            <a:r>
              <a:rPr lang="da-DK" dirty="0" err="1" smtClean="0"/>
              <a:t>skirt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String</a:t>
            </a:r>
            <a:r>
              <a:rPr lang="da-DK" dirty="0" smtClean="0"/>
              <a:t> </a:t>
            </a:r>
            <a:r>
              <a:rPr lang="da-DK" dirty="0" err="1" smtClean="0"/>
              <a:t>skirts</a:t>
            </a:r>
            <a:r>
              <a:rPr lang="da-DK" dirty="0" smtClean="0"/>
              <a:t> </a:t>
            </a:r>
            <a:r>
              <a:rPr lang="da-DK" dirty="0" err="1" smtClean="0"/>
              <a:t>also</a:t>
            </a:r>
            <a:r>
              <a:rPr lang="da-DK" dirty="0" smtClean="0"/>
              <a:t> </a:t>
            </a:r>
            <a:r>
              <a:rPr lang="da-DK" dirty="0" err="1" smtClean="0"/>
              <a:t>found</a:t>
            </a:r>
            <a:r>
              <a:rPr lang="da-DK" dirty="0" smtClean="0"/>
              <a:t> with ”</a:t>
            </a:r>
            <a:r>
              <a:rPr lang="da-DK" dirty="0" err="1" smtClean="0"/>
              <a:t>Tocharian</a:t>
            </a:r>
            <a:r>
              <a:rPr lang="da-DK" dirty="0" smtClean="0"/>
              <a:t>” </a:t>
            </a:r>
            <a:r>
              <a:rPr lang="da-DK" dirty="0" err="1" smtClean="0"/>
              <a:t>mummies</a:t>
            </a:r>
            <a:endParaRPr lang="da-DK" dirty="0" smtClean="0"/>
          </a:p>
          <a:p>
            <a:r>
              <a:rPr lang="da-DK" dirty="0" err="1" smtClean="0"/>
              <a:t>Similar</a:t>
            </a:r>
            <a:r>
              <a:rPr lang="da-DK" dirty="0" smtClean="0"/>
              <a:t> traditions in the Balkans, and cf. </a:t>
            </a:r>
            <a:r>
              <a:rPr lang="da-DK" dirty="0" err="1" smtClean="0"/>
              <a:t>Iliad</a:t>
            </a:r>
            <a:r>
              <a:rPr lang="da-DK" dirty="0" smtClean="0"/>
              <a:t> 14:</a:t>
            </a:r>
          </a:p>
          <a:p>
            <a:endParaRPr lang="da-DK" dirty="0"/>
          </a:p>
          <a:p>
            <a:r>
              <a:rPr lang="da-DK" dirty="0" smtClean="0"/>
              <a:t>Hera </a:t>
            </a:r>
            <a:r>
              <a:rPr lang="da-DK" dirty="0" err="1" smtClean="0"/>
              <a:t>tries</a:t>
            </a:r>
            <a:r>
              <a:rPr lang="da-DK" dirty="0" smtClean="0"/>
              <a:t> to </a:t>
            </a:r>
            <a:r>
              <a:rPr lang="da-DK" dirty="0" err="1" smtClean="0"/>
              <a:t>seduce</a:t>
            </a:r>
            <a:r>
              <a:rPr lang="da-DK" dirty="0" smtClean="0"/>
              <a:t> Zeus </a:t>
            </a:r>
            <a:r>
              <a:rPr lang="da-DK" dirty="0" err="1" smtClean="0"/>
              <a:t>wearing</a:t>
            </a:r>
            <a:r>
              <a:rPr lang="da-DK" dirty="0" smtClean="0"/>
              <a:t> ”a </a:t>
            </a:r>
            <a:r>
              <a:rPr lang="da-DK" dirty="0" err="1" smtClean="0"/>
              <a:t>girdle</a:t>
            </a:r>
            <a:r>
              <a:rPr lang="da-DK" dirty="0" smtClean="0"/>
              <a:t> </a:t>
            </a:r>
            <a:r>
              <a:rPr lang="da-DK" dirty="0" err="1" smtClean="0"/>
              <a:t>crafted</a:t>
            </a:r>
            <a:r>
              <a:rPr lang="da-DK" dirty="0" smtClean="0"/>
              <a:t> with a thousand </a:t>
            </a:r>
            <a:r>
              <a:rPr lang="da-DK" dirty="0" err="1" smtClean="0"/>
              <a:t>tassels</a:t>
            </a:r>
            <a:r>
              <a:rPr lang="da-DK" dirty="0" smtClean="0"/>
              <a:t>”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3CC35E3-D664-4E28-B78A-E4B8421FC00F}" type="slidenum">
              <a:rPr lang="da-DK" smtClean="0"/>
              <a:pPr/>
              <a:t>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3140968"/>
            <a:ext cx="1703993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6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Ancient </a:t>
            </a:r>
            <a:r>
              <a:rPr lang="da-DK" dirty="0" err="1" smtClean="0"/>
              <a:t>woolen</a:t>
            </a:r>
            <a:r>
              <a:rPr lang="da-DK" dirty="0" smtClean="0"/>
              <a:t> </a:t>
            </a:r>
            <a:r>
              <a:rPr lang="da-DK" dirty="0" err="1" smtClean="0"/>
              <a:t>textiles</a:t>
            </a:r>
            <a:endParaRPr lang="da-DK" dirty="0"/>
          </a:p>
        </p:txBody>
      </p:sp>
      <p:sp>
        <p:nvSpPr>
          <p:cNvPr id="129030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 smtClean="0"/>
          </a:p>
          <a:p>
            <a:r>
              <a:rPr lang="da-DK" dirty="0" err="1"/>
              <a:t>Ürümchi</a:t>
            </a:r>
            <a:r>
              <a:rPr lang="da-DK" dirty="0"/>
              <a:t>, </a:t>
            </a:r>
            <a:r>
              <a:rPr lang="da-DK" dirty="0" err="1"/>
              <a:t>Xinjiang</a:t>
            </a:r>
            <a:r>
              <a:rPr lang="da-DK" dirty="0"/>
              <a:t>, </a:t>
            </a:r>
            <a:r>
              <a:rPr lang="da-DK" dirty="0" smtClean="0"/>
              <a:t>China			</a:t>
            </a:r>
            <a:r>
              <a:rPr lang="da-DK" dirty="0" err="1" smtClean="0"/>
              <a:t>Hallstatt</a:t>
            </a:r>
            <a:r>
              <a:rPr lang="da-DK" dirty="0" smtClean="0"/>
              <a:t>, </a:t>
            </a:r>
            <a:r>
              <a:rPr lang="da-DK" dirty="0" err="1" smtClean="0"/>
              <a:t>Austria</a:t>
            </a:r>
            <a:endParaRPr lang="da-DK" dirty="0"/>
          </a:p>
          <a:p>
            <a:r>
              <a:rPr lang="da-DK" dirty="0" smtClean="0"/>
              <a:t>				</a:t>
            </a:r>
          </a:p>
          <a:p>
            <a:r>
              <a:rPr lang="da-DK" dirty="0" smtClean="0"/>
              <a:t>			</a:t>
            </a:r>
            <a:endParaRPr lang="da-DK" dirty="0"/>
          </a:p>
          <a:p>
            <a:endParaRPr lang="da-DK" dirty="0"/>
          </a:p>
          <a:p>
            <a:r>
              <a:rPr lang="da-DK" dirty="0" smtClean="0"/>
              <a:t>				      </a:t>
            </a:r>
          </a:p>
          <a:p>
            <a:r>
              <a:rPr lang="da-DK" dirty="0" smtClean="0"/>
              <a:t>	</a:t>
            </a:r>
            <a:endParaRPr lang="da-DK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2858400" y="-3175"/>
            <a:ext cx="6253200" cy="263525"/>
          </a:xfrm>
        </p:spPr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3CC35E3-D664-4E28-B78A-E4B8421FC00F}" type="slidenum">
              <a:rPr lang="da-DK" smtClean="0"/>
              <a:pPr/>
              <a:t>25</a:t>
            </a:fld>
            <a:endParaRPr lang="da-D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58026"/>
            <a:ext cx="3538366" cy="258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encrypted-tbn2.gstatic.com/images?q=tbn:ANd9GcQRpWxzw1suqYc6pJWAMdTHFcOhKMitPUcU6wsLcC_8Pu5da4y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48880"/>
            <a:ext cx="247124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02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Ürümchi</a:t>
            </a:r>
            <a:r>
              <a:rPr lang="da-DK" dirty="0" smtClean="0"/>
              <a:t> </a:t>
            </a:r>
            <a:r>
              <a:rPr lang="da-DK" dirty="0" err="1" smtClean="0"/>
              <a:t>mummies</a:t>
            </a:r>
            <a:r>
              <a:rPr lang="da-DK" dirty="0" smtClean="0"/>
              <a:t> (Elizabeth Barber 1999)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3CC35E3-D664-4E28-B78A-E4B8421FC00F}" type="slidenum">
              <a:rPr lang="da-DK" smtClean="0"/>
              <a:pPr/>
              <a:t>26</a:t>
            </a:fld>
            <a:endParaRPr lang="da-DK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  <p:pic>
        <p:nvPicPr>
          <p:cNvPr id="10" name="Pladsholder til indhold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4" y="1772816"/>
            <a:ext cx="2723274" cy="4536504"/>
          </a:xfr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75643"/>
            <a:ext cx="3360000" cy="1800000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224" y="4007770"/>
            <a:ext cx="23050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9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solidFill>
                  <a:srgbClr val="FF0000"/>
                </a:solidFill>
              </a:rPr>
              <a:t>What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were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their</a:t>
            </a:r>
            <a:r>
              <a:rPr lang="da-DK" dirty="0" smtClean="0">
                <a:solidFill>
                  <a:srgbClr val="FF0000"/>
                </a:solidFill>
              </a:rPr>
              <a:t> families like?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43176" y="1340768"/>
            <a:ext cx="6577012" cy="5294586"/>
          </a:xfrm>
        </p:spPr>
        <p:txBody>
          <a:bodyPr/>
          <a:lstStyle/>
          <a:p>
            <a:r>
              <a:rPr lang="da-DK" dirty="0" smtClean="0">
                <a:solidFill>
                  <a:srgbClr val="FF0000"/>
                </a:solidFill>
              </a:rPr>
              <a:t>The </a:t>
            </a:r>
            <a:r>
              <a:rPr lang="da-DK" dirty="0" err="1" smtClean="0">
                <a:solidFill>
                  <a:srgbClr val="FF0000"/>
                </a:solidFill>
              </a:rPr>
              <a:t>wife’s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words</a:t>
            </a:r>
            <a:r>
              <a:rPr lang="da-DK" dirty="0" smtClean="0">
                <a:solidFill>
                  <a:srgbClr val="FF0000"/>
                </a:solidFill>
              </a:rPr>
              <a:t> (to </a:t>
            </a:r>
            <a:r>
              <a:rPr lang="da-DK" dirty="0" err="1" smtClean="0">
                <a:solidFill>
                  <a:srgbClr val="FF0000"/>
                </a:solidFill>
              </a:rPr>
              <a:t>take</a:t>
            </a:r>
            <a:r>
              <a:rPr lang="da-DK" dirty="0" smtClean="0">
                <a:solidFill>
                  <a:srgbClr val="FF0000"/>
                </a:solidFill>
              </a:rPr>
              <a:t> a </a:t>
            </a:r>
            <a:r>
              <a:rPr lang="da-DK" dirty="0" err="1" smtClean="0">
                <a:solidFill>
                  <a:srgbClr val="FF0000"/>
                </a:solidFill>
              </a:rPr>
              <a:t>wife</a:t>
            </a:r>
            <a:r>
              <a:rPr lang="da-DK" dirty="0" smtClean="0">
                <a:solidFill>
                  <a:srgbClr val="FF0000"/>
                </a:solidFill>
              </a:rPr>
              <a:t> = to </a:t>
            </a:r>
            <a:r>
              <a:rPr lang="da-DK" dirty="0" err="1" smtClean="0">
                <a:solidFill>
                  <a:srgbClr val="FF0000"/>
                </a:solidFill>
              </a:rPr>
              <a:t>conduct</a:t>
            </a:r>
            <a:r>
              <a:rPr lang="da-DK" dirty="0" smtClean="0">
                <a:solidFill>
                  <a:srgbClr val="FF0000"/>
                </a:solidFill>
              </a:rPr>
              <a:t>, </a:t>
            </a:r>
            <a:r>
              <a:rPr lang="da-DK" dirty="0" err="1" smtClean="0">
                <a:solidFill>
                  <a:srgbClr val="FF0000"/>
                </a:solidFill>
              </a:rPr>
              <a:t>Engl</a:t>
            </a:r>
            <a:r>
              <a:rPr lang="da-DK" dirty="0" smtClean="0">
                <a:solidFill>
                  <a:srgbClr val="FF0000"/>
                </a:solidFill>
              </a:rPr>
              <a:t>. wed, </a:t>
            </a:r>
            <a:r>
              <a:rPr lang="da-DK" dirty="0" err="1" smtClean="0">
                <a:solidFill>
                  <a:srgbClr val="FF0000"/>
                </a:solidFill>
              </a:rPr>
              <a:t>wedding</a:t>
            </a:r>
            <a:r>
              <a:rPr lang="da-DK" dirty="0" smtClean="0">
                <a:solidFill>
                  <a:srgbClr val="FF0000"/>
                </a:solidFill>
              </a:rPr>
              <a:t>)</a:t>
            </a:r>
          </a:p>
          <a:p>
            <a:endParaRPr lang="da-DK" dirty="0" smtClean="0">
              <a:solidFill>
                <a:srgbClr val="FF0000"/>
              </a:solidFill>
            </a:endParaRPr>
          </a:p>
          <a:p>
            <a:r>
              <a:rPr lang="da-DK" dirty="0" err="1" smtClean="0">
                <a:solidFill>
                  <a:srgbClr val="FF0000"/>
                </a:solidFill>
              </a:rPr>
              <a:t>Husband’s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brother</a:t>
            </a:r>
            <a:endParaRPr lang="da-DK" dirty="0">
              <a:solidFill>
                <a:srgbClr val="FF0000"/>
              </a:solidFill>
            </a:endParaRPr>
          </a:p>
          <a:p>
            <a:r>
              <a:rPr lang="da-DK" dirty="0" smtClean="0"/>
              <a:t>*</a:t>
            </a:r>
            <a:r>
              <a:rPr lang="da-DK" dirty="0" err="1" smtClean="0"/>
              <a:t>daiuér</a:t>
            </a:r>
            <a:r>
              <a:rPr lang="da-DK" dirty="0" smtClean="0"/>
              <a:t>-: Skt. </a:t>
            </a:r>
            <a:r>
              <a:rPr lang="da-DK" dirty="0" err="1" smtClean="0"/>
              <a:t>devár</a:t>
            </a:r>
            <a:r>
              <a:rPr lang="da-DK" dirty="0" smtClean="0"/>
              <a:t>-, Pashto </a:t>
            </a:r>
            <a:r>
              <a:rPr lang="da-DK" dirty="0" err="1" smtClean="0"/>
              <a:t>levar</a:t>
            </a:r>
            <a:r>
              <a:rPr lang="da-DK" dirty="0" smtClean="0"/>
              <a:t>, Gk. </a:t>
            </a:r>
            <a:r>
              <a:rPr lang="da-DK" dirty="0" err="1" smtClean="0"/>
              <a:t>da</a:t>
            </a:r>
            <a:r>
              <a:rPr lang="da-D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da-DK" dirty="0" err="1" smtClean="0"/>
              <a:t>r</a:t>
            </a:r>
            <a:r>
              <a:rPr lang="da-DK" dirty="0" smtClean="0"/>
              <a:t>, Arm. </a:t>
            </a:r>
            <a:r>
              <a:rPr lang="da-DK" dirty="0" err="1" smtClean="0"/>
              <a:t>taygr</a:t>
            </a:r>
            <a:r>
              <a:rPr lang="da-DK" dirty="0" smtClean="0"/>
              <a:t>, OCS </a:t>
            </a:r>
            <a:r>
              <a:rPr lang="da-DK" dirty="0" err="1" smtClean="0"/>
              <a:t>d</a:t>
            </a:r>
            <a:r>
              <a:rPr lang="da-D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ě</a:t>
            </a:r>
            <a:r>
              <a:rPr lang="da-DK" dirty="0" err="1" smtClean="0"/>
              <a:t>ver</a:t>
            </a:r>
            <a:r>
              <a:rPr lang="az-Cyrl-AZ" dirty="0" smtClean="0">
                <a:latin typeface="EOMinion" panose="02040503050201020203" pitchFamily="18" charset="0"/>
              </a:rPr>
              <a:t>ъ</a:t>
            </a:r>
            <a:r>
              <a:rPr lang="da-DK" dirty="0" smtClean="0"/>
              <a:t>,OE </a:t>
            </a:r>
            <a:r>
              <a:rPr lang="da-DK" dirty="0" err="1" smtClean="0"/>
              <a:t>t</a:t>
            </a:r>
            <a:r>
              <a:rPr lang="da-D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da-DK" dirty="0" err="1" smtClean="0"/>
              <a:t>cor</a:t>
            </a:r>
            <a:r>
              <a:rPr lang="da-DK" dirty="0" smtClean="0"/>
              <a:t>, OHG </a:t>
            </a:r>
            <a:r>
              <a:rPr lang="da-DK" dirty="0" err="1" smtClean="0"/>
              <a:t>zeihhur</a:t>
            </a:r>
            <a:endParaRPr lang="da-DK" dirty="0" smtClean="0"/>
          </a:p>
          <a:p>
            <a:endParaRPr lang="da-DK" dirty="0"/>
          </a:p>
          <a:p>
            <a:r>
              <a:rPr lang="da-DK" dirty="0" err="1" smtClean="0">
                <a:solidFill>
                  <a:srgbClr val="FF0000"/>
                </a:solidFill>
              </a:rPr>
              <a:t>Husband’s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sister</a:t>
            </a:r>
            <a:endParaRPr lang="da-DK" dirty="0">
              <a:solidFill>
                <a:srgbClr val="FF0000"/>
              </a:solidFill>
            </a:endParaRPr>
          </a:p>
          <a:p>
            <a:r>
              <a:rPr lang="da-DK" dirty="0" smtClean="0"/>
              <a:t>*</a:t>
            </a:r>
            <a:r>
              <a:rPr lang="da-DK" dirty="0" err="1" smtClean="0"/>
              <a:t>g’l</a:t>
            </a:r>
            <a:r>
              <a:rPr lang="da-D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̥</a:t>
            </a:r>
            <a:r>
              <a:rPr lang="da-DK" dirty="0" err="1" smtClean="0"/>
              <a:t>huos</a:t>
            </a:r>
            <a:r>
              <a:rPr lang="da-DK" dirty="0" smtClean="0"/>
              <a:t>-: Gk. </a:t>
            </a:r>
            <a:r>
              <a:rPr lang="da-DK" dirty="0" err="1" smtClean="0"/>
              <a:t>gál</a:t>
            </a:r>
            <a:r>
              <a:rPr lang="da-D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ō</a:t>
            </a:r>
            <a:r>
              <a:rPr lang="da-DK" dirty="0" err="1" smtClean="0"/>
              <a:t>s</a:t>
            </a:r>
            <a:r>
              <a:rPr lang="da-DK" dirty="0" smtClean="0"/>
              <a:t>, Arm. tal (for *</a:t>
            </a:r>
            <a:r>
              <a:rPr lang="da-DK" dirty="0" err="1" smtClean="0"/>
              <a:t>cal</a:t>
            </a:r>
            <a:r>
              <a:rPr lang="da-DK" dirty="0" smtClean="0"/>
              <a:t>), </a:t>
            </a:r>
            <a:r>
              <a:rPr lang="da-DK" dirty="0" err="1" smtClean="0"/>
              <a:t>Lat</a:t>
            </a:r>
            <a:r>
              <a:rPr lang="da-DK" dirty="0" smtClean="0"/>
              <a:t>. </a:t>
            </a:r>
            <a:r>
              <a:rPr lang="da-DK" dirty="0" err="1" smtClean="0"/>
              <a:t>gl</a:t>
            </a:r>
            <a:r>
              <a:rPr lang="da-D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ō</a:t>
            </a:r>
            <a:r>
              <a:rPr lang="da-DK" dirty="0" err="1" smtClean="0"/>
              <a:t>s</a:t>
            </a:r>
            <a:r>
              <a:rPr lang="da-DK" dirty="0" smtClean="0"/>
              <a:t>, OCS z</a:t>
            </a:r>
            <a:r>
              <a:rPr lang="az-Cyrl-AZ" dirty="0" smtClean="0">
                <a:latin typeface="EOMinion" panose="02040503050201020203" pitchFamily="18" charset="0"/>
              </a:rPr>
              <a:t>ъ</a:t>
            </a:r>
            <a:r>
              <a:rPr lang="da-DK" dirty="0" smtClean="0"/>
              <a:t>l</a:t>
            </a:r>
            <a:r>
              <a:rPr lang="az-Cyrl-AZ" dirty="0" smtClean="0">
                <a:latin typeface="EOMinion" panose="02040503050201020203" pitchFamily="18" charset="0"/>
              </a:rPr>
              <a:t>ъ</a:t>
            </a:r>
            <a:r>
              <a:rPr lang="da-DK" dirty="0" err="1" smtClean="0"/>
              <a:t>va</a:t>
            </a:r>
            <a:r>
              <a:rPr lang="da-DK" dirty="0" smtClean="0"/>
              <a:t>; cf. </a:t>
            </a:r>
            <a:r>
              <a:rPr lang="da-DK" dirty="0" err="1" smtClean="0"/>
              <a:t>also</a:t>
            </a:r>
            <a:r>
              <a:rPr lang="da-DK" dirty="0" smtClean="0"/>
              <a:t> Skt. </a:t>
            </a:r>
            <a:r>
              <a:rPr lang="da-DK" dirty="0" err="1" smtClean="0"/>
              <a:t>giri</a:t>
            </a:r>
            <a:r>
              <a:rPr lang="da-DK" dirty="0" smtClean="0"/>
              <a:t>- ‘</a:t>
            </a:r>
            <a:r>
              <a:rPr lang="da-DK" dirty="0" err="1" smtClean="0"/>
              <a:t>brother’s</a:t>
            </a:r>
            <a:r>
              <a:rPr lang="da-DK" dirty="0" smtClean="0"/>
              <a:t> </a:t>
            </a:r>
            <a:r>
              <a:rPr lang="da-DK" dirty="0" err="1" smtClean="0"/>
              <a:t>wife</a:t>
            </a:r>
            <a:r>
              <a:rPr lang="da-DK" dirty="0" smtClean="0"/>
              <a:t>’</a:t>
            </a:r>
          </a:p>
          <a:p>
            <a:endParaRPr lang="da-DK" dirty="0" smtClean="0"/>
          </a:p>
          <a:p>
            <a:r>
              <a:rPr lang="da-DK" dirty="0" err="1" smtClean="0">
                <a:solidFill>
                  <a:srgbClr val="FF0000"/>
                </a:solidFill>
              </a:rPr>
              <a:t>Husband’s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brother’s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wife</a:t>
            </a:r>
            <a:endParaRPr lang="da-DK" dirty="0">
              <a:solidFill>
                <a:srgbClr val="FF0000"/>
              </a:solidFill>
            </a:endParaRPr>
          </a:p>
          <a:p>
            <a:r>
              <a:rPr lang="da-DK" dirty="0" smtClean="0"/>
              <a:t>*(h)ienh</a:t>
            </a:r>
            <a:r>
              <a:rPr lang="da-DK" baseline="-25000" dirty="0" smtClean="0"/>
              <a:t>2</a:t>
            </a:r>
            <a:r>
              <a:rPr lang="da-DK" dirty="0" smtClean="0"/>
              <a:t>ter-: Skt. </a:t>
            </a:r>
            <a:r>
              <a:rPr lang="da-DK" dirty="0" err="1" smtClean="0"/>
              <a:t>y</a:t>
            </a:r>
            <a:r>
              <a:rPr lang="da-D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da-DK" dirty="0" err="1" smtClean="0"/>
              <a:t>tar</a:t>
            </a:r>
            <a:r>
              <a:rPr lang="da-DK" dirty="0" smtClean="0"/>
              <a:t>-, Pashto </a:t>
            </a:r>
            <a:r>
              <a:rPr lang="da-DK" dirty="0" err="1" smtClean="0"/>
              <a:t>yor</a:t>
            </a:r>
            <a:r>
              <a:rPr lang="da-DK" dirty="0" smtClean="0"/>
              <a:t>, Gk. </a:t>
            </a:r>
            <a:r>
              <a:rPr lang="da-DK" dirty="0"/>
              <a:t>p</a:t>
            </a:r>
            <a:r>
              <a:rPr lang="da-DK" dirty="0" smtClean="0"/>
              <a:t>l. </a:t>
            </a:r>
            <a:r>
              <a:rPr lang="da-DK" dirty="0" err="1" smtClean="0"/>
              <a:t>einatéres</a:t>
            </a:r>
            <a:r>
              <a:rPr lang="da-DK" dirty="0" smtClean="0"/>
              <a:t>, Arm. </a:t>
            </a:r>
            <a:r>
              <a:rPr lang="da-DK" dirty="0" err="1" smtClean="0"/>
              <a:t>ner</a:t>
            </a:r>
            <a:r>
              <a:rPr lang="da-DK" dirty="0" smtClean="0"/>
              <a:t>, </a:t>
            </a:r>
            <a:r>
              <a:rPr lang="da-DK" dirty="0" err="1" smtClean="0"/>
              <a:t>Lat</a:t>
            </a:r>
            <a:r>
              <a:rPr lang="da-DK" dirty="0" smtClean="0"/>
              <a:t>. pl. </a:t>
            </a:r>
            <a:r>
              <a:rPr lang="da-DK" dirty="0" err="1" smtClean="0"/>
              <a:t>ianitrices</a:t>
            </a:r>
            <a:r>
              <a:rPr lang="da-DK" dirty="0" smtClean="0"/>
              <a:t>, OCS </a:t>
            </a:r>
            <a:r>
              <a:rPr lang="da-DK" dirty="0" err="1" smtClean="0"/>
              <a:t>j</a:t>
            </a:r>
            <a:r>
              <a:rPr lang="da-D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ę</a:t>
            </a:r>
            <a:r>
              <a:rPr lang="da-DK" dirty="0" err="1" smtClean="0"/>
              <a:t>try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>
                <a:solidFill>
                  <a:srgbClr val="FF0000"/>
                </a:solidFill>
              </a:rPr>
              <a:t>The </a:t>
            </a:r>
            <a:r>
              <a:rPr lang="da-DK" dirty="0" err="1">
                <a:solidFill>
                  <a:srgbClr val="FF0000"/>
                </a:solidFill>
              </a:rPr>
              <a:t>husband’s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words</a:t>
            </a:r>
            <a:endParaRPr lang="da-DK" dirty="0"/>
          </a:p>
          <a:p>
            <a:r>
              <a:rPr lang="da-DK" dirty="0" err="1" smtClean="0"/>
              <a:t>Less</a:t>
            </a:r>
            <a:r>
              <a:rPr lang="da-DK" dirty="0" smtClean="0"/>
              <a:t> </a:t>
            </a:r>
            <a:r>
              <a:rPr lang="da-DK" dirty="0" err="1" smtClean="0"/>
              <a:t>precise</a:t>
            </a:r>
            <a:r>
              <a:rPr lang="da-DK" dirty="0" smtClean="0"/>
              <a:t>, </a:t>
            </a:r>
            <a:r>
              <a:rPr lang="da-DK" dirty="0" err="1" smtClean="0"/>
              <a:t>often</a:t>
            </a:r>
            <a:r>
              <a:rPr lang="da-DK" dirty="0" smtClean="0"/>
              <a:t> </a:t>
            </a:r>
            <a:r>
              <a:rPr lang="da-DK" dirty="0" err="1" smtClean="0"/>
              <a:t>derived</a:t>
            </a:r>
            <a:r>
              <a:rPr lang="da-DK" dirty="0" smtClean="0"/>
              <a:t> from a </a:t>
            </a:r>
            <a:r>
              <a:rPr lang="da-DK" dirty="0" err="1" smtClean="0"/>
              <a:t>root</a:t>
            </a:r>
            <a:r>
              <a:rPr lang="da-DK" dirty="0" smtClean="0"/>
              <a:t> ‘to bind’, </a:t>
            </a:r>
            <a:r>
              <a:rPr lang="da-DK" dirty="0" err="1" smtClean="0"/>
              <a:t>e.g</a:t>
            </a:r>
            <a:r>
              <a:rPr lang="da-DK" dirty="0" smtClean="0"/>
              <a:t>. same </a:t>
            </a:r>
            <a:r>
              <a:rPr lang="da-DK" dirty="0" err="1" smtClean="0"/>
              <a:t>word</a:t>
            </a:r>
            <a:r>
              <a:rPr lang="da-DK" dirty="0" smtClean="0"/>
              <a:t> for ‘</a:t>
            </a:r>
            <a:r>
              <a:rPr lang="da-DK" dirty="0" err="1" smtClean="0"/>
              <a:t>brother</a:t>
            </a:r>
            <a:r>
              <a:rPr lang="da-DK" dirty="0" smtClean="0"/>
              <a:t>-in-</a:t>
            </a:r>
            <a:r>
              <a:rPr lang="da-DK" dirty="0" err="1" smtClean="0"/>
              <a:t>law</a:t>
            </a:r>
            <a:r>
              <a:rPr lang="da-DK" dirty="0" smtClean="0"/>
              <a:t>’ and ‘</a:t>
            </a:r>
            <a:r>
              <a:rPr lang="da-DK" dirty="0" err="1" smtClean="0"/>
              <a:t>father</a:t>
            </a:r>
            <a:r>
              <a:rPr lang="da-DK" dirty="0" smtClean="0"/>
              <a:t>-in-</a:t>
            </a:r>
            <a:r>
              <a:rPr lang="da-DK" dirty="0" err="1" smtClean="0"/>
              <a:t>law</a:t>
            </a:r>
            <a:r>
              <a:rPr lang="da-DK" dirty="0" smtClean="0"/>
              <a:t>’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978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FF0000"/>
                </a:solidFill>
              </a:rPr>
              <a:t>How did </a:t>
            </a:r>
            <a:r>
              <a:rPr lang="da-DK" dirty="0" err="1" smtClean="0">
                <a:solidFill>
                  <a:srgbClr val="FF0000"/>
                </a:solidFill>
              </a:rPr>
              <a:t>they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organize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their</a:t>
            </a:r>
            <a:r>
              <a:rPr lang="da-DK" dirty="0" smtClean="0">
                <a:solidFill>
                  <a:srgbClr val="FF0000"/>
                </a:solidFill>
              </a:rPr>
              <a:t> society?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42988" y="1374775"/>
            <a:ext cx="6577012" cy="4790529"/>
          </a:xfrm>
        </p:spPr>
        <p:txBody>
          <a:bodyPr/>
          <a:lstStyle/>
          <a:p>
            <a:r>
              <a:rPr lang="da-DK" dirty="0" err="1"/>
              <a:t>p</a:t>
            </a:r>
            <a:r>
              <a:rPr lang="da-DK" smtClean="0"/>
              <a:t>riests</a:t>
            </a:r>
            <a:r>
              <a:rPr lang="da-DK" dirty="0" smtClean="0"/>
              <a:t>/</a:t>
            </a:r>
            <a:r>
              <a:rPr lang="da-DK" dirty="0" err="1" smtClean="0"/>
              <a:t>rulers</a:t>
            </a:r>
            <a:r>
              <a:rPr lang="da-DK" dirty="0" smtClean="0"/>
              <a:t> – </a:t>
            </a:r>
            <a:r>
              <a:rPr lang="da-DK" dirty="0" err="1" smtClean="0"/>
              <a:t>warriors</a:t>
            </a:r>
            <a:r>
              <a:rPr lang="da-DK" dirty="0" smtClean="0"/>
              <a:t> - </a:t>
            </a:r>
            <a:r>
              <a:rPr lang="da-DK" dirty="0" err="1" smtClean="0"/>
              <a:t>commoners</a:t>
            </a:r>
            <a:endParaRPr lang="da-DK" dirty="0"/>
          </a:p>
          <a:p>
            <a:r>
              <a:rPr lang="da-DK" dirty="0"/>
              <a:t> </a:t>
            </a:r>
          </a:p>
          <a:p>
            <a:r>
              <a:rPr lang="da-DK" dirty="0"/>
              <a:t>*</a:t>
            </a:r>
            <a:r>
              <a:rPr lang="da-DK" dirty="0" err="1"/>
              <a:t>dems-poti</a:t>
            </a:r>
            <a:r>
              <a:rPr lang="da-DK" dirty="0"/>
              <a:t>- ’master of the house</a:t>
            </a:r>
            <a:r>
              <a:rPr lang="da-DK" dirty="0" smtClean="0"/>
              <a:t>’ (</a:t>
            </a:r>
            <a:r>
              <a:rPr lang="da-DK" dirty="0" err="1" smtClean="0">
                <a:solidFill>
                  <a:srgbClr val="FF0000"/>
                </a:solidFill>
              </a:rPr>
              <a:t>despote</a:t>
            </a:r>
            <a:r>
              <a:rPr lang="da-DK" dirty="0" smtClean="0"/>
              <a:t>)</a:t>
            </a:r>
            <a:endParaRPr lang="da-DK" b="1" dirty="0"/>
          </a:p>
          <a:p>
            <a:r>
              <a:rPr lang="da-DK" dirty="0"/>
              <a:t>*</a:t>
            </a:r>
            <a:r>
              <a:rPr lang="da-DK" dirty="0" err="1"/>
              <a:t>u̯i</a:t>
            </a:r>
            <a:r>
              <a:rPr lang="da-DK" dirty="0" err="1">
                <a:latin typeface="EOMinion" panose="02040503050201020203" pitchFamily="18" charset="0"/>
              </a:rPr>
              <a:t></a:t>
            </a:r>
            <a:r>
              <a:rPr lang="da-DK" dirty="0" err="1"/>
              <a:t>s-poti</a:t>
            </a:r>
            <a:r>
              <a:rPr lang="da-DK" dirty="0"/>
              <a:t>- ’master of the </a:t>
            </a:r>
            <a:r>
              <a:rPr lang="da-DK" dirty="0" err="1"/>
              <a:t>clan</a:t>
            </a:r>
            <a:r>
              <a:rPr lang="da-DK" dirty="0"/>
              <a:t>’</a:t>
            </a:r>
          </a:p>
          <a:p>
            <a:r>
              <a:rPr lang="da-DK" dirty="0"/>
              <a:t>*h</a:t>
            </a:r>
            <a:r>
              <a:rPr lang="da-DK" baseline="-25000" dirty="0"/>
              <a:t>3</a:t>
            </a:r>
            <a:r>
              <a:rPr lang="da-DK" dirty="0"/>
              <a:t>rēĝ-s ’</a:t>
            </a:r>
            <a:r>
              <a:rPr lang="da-DK" dirty="0" err="1"/>
              <a:t>king</a:t>
            </a:r>
            <a:r>
              <a:rPr lang="da-DK" dirty="0"/>
              <a:t>’ : Ved. </a:t>
            </a:r>
            <a:r>
              <a:rPr lang="da-DK" dirty="0" err="1"/>
              <a:t>rāj</a:t>
            </a:r>
            <a:r>
              <a:rPr lang="da-DK" dirty="0"/>
              <a:t>-, </a:t>
            </a:r>
            <a:r>
              <a:rPr lang="da-DK" dirty="0" err="1"/>
              <a:t>Lat</a:t>
            </a:r>
            <a:r>
              <a:rPr lang="da-DK" dirty="0"/>
              <a:t>. </a:t>
            </a:r>
            <a:r>
              <a:rPr lang="da-DK" dirty="0" err="1"/>
              <a:t>rēx</a:t>
            </a:r>
            <a:r>
              <a:rPr lang="da-DK" dirty="0"/>
              <a:t>, </a:t>
            </a:r>
            <a:r>
              <a:rPr lang="da-DK" dirty="0" err="1"/>
              <a:t>Gaul</a:t>
            </a:r>
            <a:r>
              <a:rPr lang="da-DK" dirty="0"/>
              <a:t>. </a:t>
            </a:r>
            <a:r>
              <a:rPr lang="da-DK" dirty="0" err="1"/>
              <a:t>rix</a:t>
            </a:r>
            <a:r>
              <a:rPr lang="da-DK" dirty="0"/>
              <a:t> ( ⇒ Goth. </a:t>
            </a:r>
            <a:r>
              <a:rPr lang="da-DK" dirty="0" err="1"/>
              <a:t>reiks</a:t>
            </a:r>
            <a:r>
              <a:rPr lang="da-DK" dirty="0"/>
              <a:t>, Eng. </a:t>
            </a:r>
            <a:r>
              <a:rPr lang="da-DK" i="1" dirty="0" err="1">
                <a:solidFill>
                  <a:srgbClr val="FF0000"/>
                </a:solidFill>
              </a:rPr>
              <a:t>rich</a:t>
            </a:r>
            <a:r>
              <a:rPr lang="da-DK" dirty="0"/>
              <a:t>); </a:t>
            </a:r>
            <a:r>
              <a:rPr lang="da-DK" dirty="0" err="1"/>
              <a:t>root</a:t>
            </a:r>
            <a:r>
              <a:rPr lang="da-DK" dirty="0"/>
              <a:t> </a:t>
            </a:r>
            <a:r>
              <a:rPr lang="da-DK" dirty="0" err="1"/>
              <a:t>meaning</a:t>
            </a:r>
            <a:r>
              <a:rPr lang="da-DK" dirty="0"/>
              <a:t>: </a:t>
            </a:r>
            <a:r>
              <a:rPr lang="da-DK" dirty="0" smtClean="0"/>
              <a:t>’</a:t>
            </a:r>
            <a:r>
              <a:rPr lang="da-DK" dirty="0" err="1" smtClean="0"/>
              <a:t>direct</a:t>
            </a:r>
            <a:r>
              <a:rPr lang="da-DK" dirty="0" smtClean="0"/>
              <a:t>, </a:t>
            </a:r>
            <a:r>
              <a:rPr lang="da-DK" dirty="0" err="1" smtClean="0"/>
              <a:t>stretch</a:t>
            </a:r>
            <a:r>
              <a:rPr lang="da-DK" dirty="0" smtClean="0"/>
              <a:t> out’</a:t>
            </a:r>
          </a:p>
          <a:p>
            <a:endParaRPr lang="da-DK" dirty="0"/>
          </a:p>
          <a:p>
            <a:r>
              <a:rPr lang="da-DK" dirty="0" err="1" smtClean="0"/>
              <a:t>Rigveda</a:t>
            </a:r>
            <a:r>
              <a:rPr lang="da-DK" dirty="0" smtClean="0"/>
              <a:t> 10.90.12 (</a:t>
            </a:r>
            <a:r>
              <a:rPr lang="da-DK" dirty="0" err="1" smtClean="0"/>
              <a:t>Purusha</a:t>
            </a:r>
            <a:r>
              <a:rPr lang="da-DK" dirty="0" smtClean="0"/>
              <a:t>):</a:t>
            </a:r>
          </a:p>
          <a:p>
            <a:endParaRPr lang="da-DK" dirty="0"/>
          </a:p>
          <a:p>
            <a:r>
              <a:rPr lang="da-DK" dirty="0" smtClean="0"/>
              <a:t>His </a:t>
            </a:r>
            <a:r>
              <a:rPr lang="da-DK" dirty="0" err="1" smtClean="0"/>
              <a:t>mouth</a:t>
            </a:r>
            <a:r>
              <a:rPr lang="da-DK" dirty="0" smtClean="0"/>
              <a:t> </a:t>
            </a:r>
            <a:r>
              <a:rPr lang="da-DK" dirty="0" err="1" smtClean="0"/>
              <a:t>was</a:t>
            </a:r>
            <a:r>
              <a:rPr lang="da-DK" dirty="0" smtClean="0"/>
              <a:t> the Brahman,</a:t>
            </a:r>
          </a:p>
          <a:p>
            <a:r>
              <a:rPr lang="da-DK" dirty="0" smtClean="0"/>
              <a:t>His </a:t>
            </a:r>
            <a:r>
              <a:rPr lang="da-DK" dirty="0" err="1" smtClean="0"/>
              <a:t>two</a:t>
            </a:r>
            <a:r>
              <a:rPr lang="da-DK" dirty="0" smtClean="0"/>
              <a:t> arms </a:t>
            </a:r>
            <a:r>
              <a:rPr lang="da-DK" dirty="0" err="1" smtClean="0"/>
              <a:t>were</a:t>
            </a:r>
            <a:r>
              <a:rPr lang="da-DK" dirty="0" smtClean="0"/>
              <a:t> made the </a:t>
            </a:r>
            <a:r>
              <a:rPr lang="da-DK" dirty="0" err="1" smtClean="0"/>
              <a:t>warrior</a:t>
            </a:r>
            <a:r>
              <a:rPr lang="da-DK" dirty="0" smtClean="0"/>
              <a:t>,</a:t>
            </a:r>
          </a:p>
          <a:p>
            <a:r>
              <a:rPr lang="da-DK" dirty="0" smtClean="0"/>
              <a:t>His </a:t>
            </a:r>
            <a:r>
              <a:rPr lang="da-DK" dirty="0" err="1" smtClean="0"/>
              <a:t>two</a:t>
            </a:r>
            <a:r>
              <a:rPr lang="da-DK" dirty="0" smtClean="0"/>
              <a:t> </a:t>
            </a:r>
            <a:r>
              <a:rPr lang="da-DK" dirty="0" err="1" smtClean="0"/>
              <a:t>thighs</a:t>
            </a:r>
            <a:r>
              <a:rPr lang="da-DK" dirty="0" smtClean="0"/>
              <a:t> the </a:t>
            </a:r>
            <a:r>
              <a:rPr lang="da-DK" dirty="0" err="1" smtClean="0"/>
              <a:t>Vaishya</a:t>
            </a:r>
            <a:r>
              <a:rPr lang="da-DK" dirty="0" smtClean="0"/>
              <a:t>,</a:t>
            </a:r>
          </a:p>
          <a:p>
            <a:r>
              <a:rPr lang="da-DK" dirty="0" smtClean="0"/>
              <a:t>From his </a:t>
            </a:r>
            <a:r>
              <a:rPr lang="da-DK" dirty="0" err="1" smtClean="0"/>
              <a:t>two</a:t>
            </a:r>
            <a:r>
              <a:rPr lang="da-DK" dirty="0" smtClean="0"/>
              <a:t> </a:t>
            </a:r>
            <a:r>
              <a:rPr lang="da-DK" dirty="0" err="1" smtClean="0"/>
              <a:t>feet</a:t>
            </a:r>
            <a:r>
              <a:rPr lang="da-DK" dirty="0" smtClean="0"/>
              <a:t> the </a:t>
            </a:r>
            <a:r>
              <a:rPr lang="da-DK" dirty="0" err="1" smtClean="0"/>
              <a:t>Sudra</a:t>
            </a:r>
            <a:r>
              <a:rPr lang="da-DK" dirty="0" smtClean="0"/>
              <a:t> </a:t>
            </a:r>
            <a:r>
              <a:rPr lang="da-DK" dirty="0" err="1" smtClean="0"/>
              <a:t>was</a:t>
            </a:r>
            <a:r>
              <a:rPr lang="da-DK" dirty="0" smtClean="0"/>
              <a:t> </a:t>
            </a:r>
            <a:r>
              <a:rPr lang="da-DK" dirty="0" err="1" smtClean="0"/>
              <a:t>born</a:t>
            </a:r>
            <a:endParaRPr lang="da-DK" dirty="0"/>
          </a:p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3CC35E3-D664-4E28-B78A-E4B8421FC00F}" type="slidenum">
              <a:rPr lang="da-DK" smtClean="0"/>
              <a:pPr/>
              <a:t>28</a:t>
            </a:fld>
            <a:endParaRPr lang="da-DK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025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people</a:t>
            </a:r>
            <a:r>
              <a:rPr lang="da-DK" dirty="0" smtClean="0"/>
              <a:t>, </a:t>
            </a:r>
            <a:r>
              <a:rPr lang="da-DK" dirty="0" err="1" smtClean="0"/>
              <a:t>war</a:t>
            </a:r>
            <a:r>
              <a:rPr lang="da-DK" dirty="0" smtClean="0"/>
              <a:t> and </a:t>
            </a:r>
            <a:r>
              <a:rPr lang="da-DK" dirty="0" err="1" smtClean="0"/>
              <a:t>warbands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43608" y="1484784"/>
            <a:ext cx="6577012" cy="5150569"/>
          </a:xfrm>
        </p:spPr>
        <p:txBody>
          <a:bodyPr/>
          <a:lstStyle/>
          <a:p>
            <a:r>
              <a:rPr lang="da-DK" dirty="0"/>
              <a:t> *</a:t>
            </a:r>
            <a:r>
              <a:rPr lang="da-DK" dirty="0" err="1"/>
              <a:t>teu̯táh</a:t>
            </a:r>
            <a:r>
              <a:rPr lang="da-DK" dirty="0"/>
              <a:t>-: the </a:t>
            </a:r>
            <a:r>
              <a:rPr lang="da-DK" dirty="0" err="1"/>
              <a:t>people</a:t>
            </a:r>
            <a:r>
              <a:rPr lang="da-DK" dirty="0"/>
              <a:t> </a:t>
            </a:r>
            <a:r>
              <a:rPr lang="da-DK" dirty="0" err="1"/>
              <a:t>consisting</a:t>
            </a:r>
            <a:r>
              <a:rPr lang="da-DK" dirty="0"/>
              <a:t> of </a:t>
            </a:r>
            <a:r>
              <a:rPr lang="da-DK" dirty="0" err="1"/>
              <a:t>free</a:t>
            </a:r>
            <a:r>
              <a:rPr lang="da-DK" dirty="0"/>
              <a:t>, </a:t>
            </a:r>
            <a:r>
              <a:rPr lang="da-DK" dirty="0" err="1"/>
              <a:t>especially</a:t>
            </a:r>
            <a:r>
              <a:rPr lang="da-DK" dirty="0"/>
              <a:t> </a:t>
            </a:r>
            <a:r>
              <a:rPr lang="da-DK" dirty="0" err="1"/>
              <a:t>married</a:t>
            </a:r>
            <a:r>
              <a:rPr lang="da-DK" dirty="0"/>
              <a:t> men - </a:t>
            </a:r>
            <a:r>
              <a:rPr lang="da-DK" dirty="0" err="1"/>
              <a:t>Osc</a:t>
            </a:r>
            <a:r>
              <a:rPr lang="da-DK" dirty="0"/>
              <a:t>. </a:t>
            </a:r>
            <a:r>
              <a:rPr lang="da-DK" dirty="0" err="1"/>
              <a:t>touto</a:t>
            </a:r>
            <a:r>
              <a:rPr lang="da-DK" dirty="0"/>
              <a:t>, </a:t>
            </a:r>
            <a:r>
              <a:rPr lang="da-DK" dirty="0" err="1"/>
              <a:t>OIr</a:t>
            </a:r>
            <a:r>
              <a:rPr lang="da-DK" dirty="0"/>
              <a:t>. </a:t>
            </a:r>
            <a:r>
              <a:rPr lang="da-DK" dirty="0" err="1"/>
              <a:t>túath</a:t>
            </a:r>
            <a:r>
              <a:rPr lang="da-DK" dirty="0"/>
              <a:t>, Goth. </a:t>
            </a:r>
            <a:r>
              <a:rPr lang="da-DK" dirty="0" err="1"/>
              <a:t>þiuda</a:t>
            </a:r>
            <a:r>
              <a:rPr lang="da-DK" dirty="0"/>
              <a:t>, </a:t>
            </a:r>
            <a:r>
              <a:rPr lang="da-DK" dirty="0" smtClean="0"/>
              <a:t>Lith. </a:t>
            </a:r>
            <a:r>
              <a:rPr lang="da-DK" dirty="0" err="1" smtClean="0"/>
              <a:t>tautà</a:t>
            </a:r>
            <a:r>
              <a:rPr lang="da-DK" dirty="0" smtClean="0"/>
              <a:t>, German </a:t>
            </a:r>
            <a:r>
              <a:rPr lang="da-DK" dirty="0" err="1" smtClean="0">
                <a:solidFill>
                  <a:srgbClr val="FF0000"/>
                </a:solidFill>
              </a:rPr>
              <a:t>Deutsch</a:t>
            </a:r>
            <a:endParaRPr lang="da-DK" dirty="0" smtClean="0">
              <a:solidFill>
                <a:srgbClr val="FF0000"/>
              </a:solidFill>
            </a:endParaRPr>
          </a:p>
          <a:p>
            <a:r>
              <a:rPr lang="da-DK" dirty="0" smtClean="0"/>
              <a:t>Goth</a:t>
            </a:r>
            <a:r>
              <a:rPr lang="da-DK" dirty="0"/>
              <a:t>. </a:t>
            </a:r>
            <a:r>
              <a:rPr lang="da-DK" dirty="0" err="1"/>
              <a:t>also</a:t>
            </a:r>
            <a:r>
              <a:rPr lang="da-DK" dirty="0"/>
              <a:t> </a:t>
            </a:r>
            <a:r>
              <a:rPr lang="da-DK" dirty="0" err="1"/>
              <a:t>þiudans</a:t>
            </a:r>
            <a:r>
              <a:rPr lang="da-DK" dirty="0"/>
              <a:t> ’</a:t>
            </a:r>
            <a:r>
              <a:rPr lang="da-DK" dirty="0" err="1"/>
              <a:t>king</a:t>
            </a:r>
            <a:r>
              <a:rPr lang="da-DK" dirty="0"/>
              <a:t>’  &lt; *</a:t>
            </a:r>
            <a:r>
              <a:rPr lang="da-DK" dirty="0" err="1"/>
              <a:t>teutono</a:t>
            </a:r>
            <a:r>
              <a:rPr lang="da-DK" dirty="0"/>
              <a:t>-</a:t>
            </a:r>
          </a:p>
          <a:p>
            <a:endParaRPr lang="da-DK" dirty="0" smtClean="0"/>
          </a:p>
          <a:p>
            <a:r>
              <a:rPr lang="da-DK" dirty="0" smtClean="0">
                <a:solidFill>
                  <a:srgbClr val="FF0000"/>
                </a:solidFill>
              </a:rPr>
              <a:t>As </a:t>
            </a:r>
            <a:r>
              <a:rPr lang="da-DK" dirty="0" err="1" smtClean="0">
                <a:solidFill>
                  <a:srgbClr val="FF0000"/>
                </a:solidFill>
              </a:rPr>
              <a:t>opposed</a:t>
            </a:r>
            <a:r>
              <a:rPr lang="da-DK" dirty="0" smtClean="0">
                <a:solidFill>
                  <a:srgbClr val="FF0000"/>
                </a:solidFill>
              </a:rPr>
              <a:t> to </a:t>
            </a:r>
          </a:p>
          <a:p>
            <a:endParaRPr lang="da-DK" dirty="0" smtClean="0"/>
          </a:p>
          <a:p>
            <a:r>
              <a:rPr lang="da-DK" dirty="0" smtClean="0"/>
              <a:t>*</a:t>
            </a:r>
            <a:r>
              <a:rPr lang="da-DK" dirty="0" err="1" smtClean="0"/>
              <a:t>kóro</a:t>
            </a:r>
            <a:r>
              <a:rPr lang="da-DK" dirty="0" smtClean="0"/>
              <a:t>- &gt; OP </a:t>
            </a:r>
            <a:r>
              <a:rPr lang="da-DK" dirty="0" err="1"/>
              <a:t>kāra</a:t>
            </a:r>
            <a:r>
              <a:rPr lang="da-DK" dirty="0"/>
              <a:t>- ’</a:t>
            </a:r>
            <a:r>
              <a:rPr lang="da-DK" dirty="0" err="1"/>
              <a:t>people</a:t>
            </a:r>
            <a:r>
              <a:rPr lang="da-DK" dirty="0"/>
              <a:t>, </a:t>
            </a:r>
            <a:r>
              <a:rPr lang="da-DK" dirty="0" err="1" smtClean="0"/>
              <a:t>army</a:t>
            </a:r>
            <a:r>
              <a:rPr lang="da-DK" dirty="0"/>
              <a:t>’; Lith. </a:t>
            </a:r>
            <a:r>
              <a:rPr lang="da-DK" dirty="0" err="1"/>
              <a:t>kãras</a:t>
            </a:r>
            <a:r>
              <a:rPr lang="da-DK" dirty="0"/>
              <a:t>, </a:t>
            </a:r>
            <a:r>
              <a:rPr lang="da-DK" dirty="0" err="1"/>
              <a:t>kãre</a:t>
            </a:r>
            <a:r>
              <a:rPr lang="da-DK" dirty="0"/>
              <a:t> ’</a:t>
            </a:r>
            <a:r>
              <a:rPr lang="da-DK" dirty="0" err="1"/>
              <a:t>war</a:t>
            </a:r>
            <a:r>
              <a:rPr lang="da-DK" dirty="0"/>
              <a:t>’</a:t>
            </a:r>
          </a:p>
          <a:p>
            <a:endParaRPr lang="da-DK" dirty="0" smtClean="0"/>
          </a:p>
          <a:p>
            <a:r>
              <a:rPr lang="da-DK" dirty="0">
                <a:latin typeface="EOMinion"/>
              </a:rPr>
              <a:t>⇒ </a:t>
            </a:r>
            <a:r>
              <a:rPr lang="da-DK" dirty="0" smtClean="0"/>
              <a:t>*</a:t>
            </a:r>
            <a:r>
              <a:rPr lang="da-DK" dirty="0" err="1" smtClean="0"/>
              <a:t>korio</a:t>
            </a:r>
            <a:r>
              <a:rPr lang="da-DK" dirty="0" smtClean="0"/>
              <a:t>- ‘host, </a:t>
            </a:r>
            <a:r>
              <a:rPr lang="da-DK" dirty="0" err="1" smtClean="0"/>
              <a:t>army</a:t>
            </a:r>
            <a:r>
              <a:rPr lang="da-DK" dirty="0" smtClean="0"/>
              <a:t>’ </a:t>
            </a:r>
            <a:r>
              <a:rPr lang="da-DK" dirty="0"/>
              <a:t>&gt; </a:t>
            </a:r>
            <a:r>
              <a:rPr lang="da-DK" dirty="0" err="1"/>
              <a:t>MIr</a:t>
            </a:r>
            <a:r>
              <a:rPr lang="da-DK" dirty="0"/>
              <a:t>. </a:t>
            </a:r>
            <a:r>
              <a:rPr lang="da-DK" dirty="0" err="1"/>
              <a:t>cuire</a:t>
            </a:r>
            <a:r>
              <a:rPr lang="da-DK" dirty="0"/>
              <a:t>, Goth. </a:t>
            </a:r>
            <a:r>
              <a:rPr lang="da-DK" dirty="0" err="1"/>
              <a:t>harjis</a:t>
            </a:r>
            <a:r>
              <a:rPr lang="da-DK" dirty="0"/>
              <a:t>, Lith. </a:t>
            </a:r>
            <a:r>
              <a:rPr lang="da-DK" dirty="0" err="1"/>
              <a:t>kãrias</a:t>
            </a:r>
            <a:r>
              <a:rPr lang="da-DK" dirty="0"/>
              <a:t> ’</a:t>
            </a:r>
            <a:r>
              <a:rPr lang="da-DK" dirty="0" err="1"/>
              <a:t>army</a:t>
            </a:r>
            <a:r>
              <a:rPr lang="da-DK" dirty="0" smtClean="0"/>
              <a:t>’. *</a:t>
            </a:r>
            <a:r>
              <a:rPr lang="da-DK" dirty="0" err="1"/>
              <a:t>korios</a:t>
            </a:r>
            <a:r>
              <a:rPr lang="da-DK" dirty="0"/>
              <a:t> = </a:t>
            </a:r>
            <a:r>
              <a:rPr lang="da-DK" dirty="0" smtClean="0"/>
              <a:t>”</a:t>
            </a:r>
            <a:r>
              <a:rPr lang="da-DK" dirty="0" err="1" smtClean="0"/>
              <a:t>warband</a:t>
            </a:r>
            <a:r>
              <a:rPr lang="da-DK" dirty="0" smtClean="0"/>
              <a:t>”</a:t>
            </a:r>
          </a:p>
          <a:p>
            <a:endParaRPr lang="da-DK" dirty="0"/>
          </a:p>
          <a:p>
            <a:r>
              <a:rPr lang="da-DK" dirty="0" err="1" smtClean="0"/>
              <a:t>Herjann</a:t>
            </a:r>
            <a:r>
              <a:rPr lang="da-DK" dirty="0"/>
              <a:t>, </a:t>
            </a:r>
            <a:r>
              <a:rPr lang="da-DK" dirty="0" err="1" smtClean="0"/>
              <a:t>epithet</a:t>
            </a:r>
            <a:r>
              <a:rPr lang="da-DK" dirty="0" smtClean="0"/>
              <a:t> of Odin</a:t>
            </a:r>
            <a:r>
              <a:rPr lang="da-DK" dirty="0"/>
              <a:t>, </a:t>
            </a:r>
            <a:r>
              <a:rPr lang="da-DK" dirty="0" smtClean="0"/>
              <a:t>Gk. </a:t>
            </a:r>
            <a:r>
              <a:rPr lang="da-DK" dirty="0" err="1"/>
              <a:t>k</a:t>
            </a:r>
            <a:r>
              <a:rPr lang="da-DK" dirty="0" err="1" smtClean="0"/>
              <a:t>oíranos</a:t>
            </a:r>
            <a:r>
              <a:rPr lang="da-DK" dirty="0" smtClean="0"/>
              <a:t> (</a:t>
            </a:r>
            <a:r>
              <a:rPr lang="da-DK" dirty="0" err="1" smtClean="0"/>
              <a:t>dialectal</a:t>
            </a:r>
            <a:r>
              <a:rPr lang="da-DK" dirty="0" smtClean="0"/>
              <a:t> </a:t>
            </a:r>
            <a:r>
              <a:rPr lang="da-DK" dirty="0" err="1" smtClean="0"/>
              <a:t>word</a:t>
            </a:r>
            <a:r>
              <a:rPr lang="da-DK" dirty="0" smtClean="0"/>
              <a:t>) ‘master of </a:t>
            </a:r>
            <a:r>
              <a:rPr lang="da-DK" dirty="0" err="1" smtClean="0"/>
              <a:t>war</a:t>
            </a:r>
            <a:r>
              <a:rPr lang="da-DK" dirty="0" smtClean="0"/>
              <a:t>’, </a:t>
            </a:r>
            <a:r>
              <a:rPr lang="da-DK" dirty="0" err="1" smtClean="0"/>
              <a:t>Bret</a:t>
            </a:r>
            <a:r>
              <a:rPr lang="da-DK" dirty="0" smtClean="0"/>
              <a:t>. </a:t>
            </a:r>
            <a:r>
              <a:rPr lang="da-DK" dirty="0" err="1"/>
              <a:t>e</a:t>
            </a:r>
            <a:r>
              <a:rPr lang="da-DK" dirty="0" err="1" smtClean="0"/>
              <a:t>thnonym</a:t>
            </a:r>
            <a:r>
              <a:rPr lang="da-DK" dirty="0" smtClean="0"/>
              <a:t> </a:t>
            </a:r>
            <a:r>
              <a:rPr lang="da-DK" dirty="0" err="1" smtClean="0"/>
              <a:t>koriono</a:t>
            </a:r>
            <a:r>
              <a:rPr lang="da-DK" dirty="0" smtClean="0"/>
              <a:t>-tota &lt; *</a:t>
            </a:r>
            <a:r>
              <a:rPr lang="da-DK" dirty="0" err="1" smtClean="0"/>
              <a:t>koriono</a:t>
            </a:r>
            <a:r>
              <a:rPr lang="da-DK" dirty="0" smtClean="0"/>
              <a:t>- ‘master of a </a:t>
            </a:r>
            <a:r>
              <a:rPr lang="da-DK" dirty="0" err="1" smtClean="0"/>
              <a:t>korios</a:t>
            </a:r>
            <a:r>
              <a:rPr lang="da-DK" dirty="0" smtClean="0"/>
              <a:t>’</a:t>
            </a:r>
            <a:endParaRPr lang="da-DK" dirty="0"/>
          </a:p>
          <a:p>
            <a:r>
              <a:rPr lang="da-DK" dirty="0"/>
              <a:t> </a:t>
            </a:r>
          </a:p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3CC35E3-D664-4E28-B78A-E4B8421FC00F}" type="slidenum">
              <a:rPr lang="da-DK" smtClean="0"/>
              <a:pPr/>
              <a:t>29</a:t>
            </a:fld>
            <a:endParaRPr lang="da-DK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199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roots</a:t>
            </a:r>
            <a:r>
              <a:rPr lang="da-DK" dirty="0" smtClean="0"/>
              <a:t> of </a:t>
            </a:r>
            <a:r>
              <a:rPr lang="da-DK" dirty="0" err="1" smtClean="0"/>
              <a:t>Indo</a:t>
            </a:r>
            <a:r>
              <a:rPr lang="da-DK" dirty="0" smtClean="0"/>
              <a:t>-European studies</a:t>
            </a:r>
            <a:endParaRPr lang="da-DK" dirty="0"/>
          </a:p>
        </p:txBody>
      </p:sp>
      <p:sp>
        <p:nvSpPr>
          <p:cNvPr id="129030" name="Rectangle 6"/>
          <p:cNvSpPr>
            <a:spLocks noGrp="1" noChangeArrowheads="1"/>
          </p:cNvSpPr>
          <p:nvPr>
            <p:ph idx="1"/>
          </p:nvPr>
        </p:nvSpPr>
        <p:spPr>
          <a:xfrm>
            <a:off x="1043608" y="1340768"/>
            <a:ext cx="6624736" cy="7128792"/>
          </a:xfrm>
        </p:spPr>
        <p:txBody>
          <a:bodyPr/>
          <a:lstStyle/>
          <a:p>
            <a:endParaRPr lang="da-DK" dirty="0" smtClean="0"/>
          </a:p>
          <a:p>
            <a:r>
              <a:rPr lang="da-DK" dirty="0" smtClean="0"/>
              <a:t>Rasmus Rask (1787 - 1837):</a:t>
            </a:r>
          </a:p>
          <a:p>
            <a:r>
              <a:rPr lang="da-DK" i="1" dirty="0" err="1" smtClean="0"/>
              <a:t>Investigation</a:t>
            </a:r>
            <a:r>
              <a:rPr lang="da-DK" i="1" dirty="0" smtClean="0"/>
              <a:t> of the </a:t>
            </a:r>
            <a:r>
              <a:rPr lang="da-DK" i="1" dirty="0" err="1" smtClean="0"/>
              <a:t>origin</a:t>
            </a:r>
            <a:r>
              <a:rPr lang="da-DK" i="1" dirty="0" smtClean="0"/>
              <a:t> of the Old </a:t>
            </a:r>
            <a:r>
              <a:rPr lang="da-DK" i="1" dirty="0" err="1" smtClean="0"/>
              <a:t>Norse</a:t>
            </a:r>
            <a:r>
              <a:rPr lang="da-DK" i="1" dirty="0" smtClean="0"/>
              <a:t> or </a:t>
            </a:r>
            <a:r>
              <a:rPr lang="da-DK" i="1" dirty="0" err="1" smtClean="0"/>
              <a:t>Icelandic</a:t>
            </a:r>
            <a:r>
              <a:rPr lang="da-DK" i="1" dirty="0" smtClean="0"/>
              <a:t> </a:t>
            </a:r>
            <a:r>
              <a:rPr lang="da-DK" i="1" dirty="0" err="1" smtClean="0"/>
              <a:t>language</a:t>
            </a:r>
            <a:r>
              <a:rPr lang="da-DK" i="1" dirty="0" smtClean="0"/>
              <a:t> </a:t>
            </a:r>
            <a:r>
              <a:rPr lang="da-DK" dirty="0" smtClean="0"/>
              <a:t>(1814; </a:t>
            </a:r>
            <a:r>
              <a:rPr lang="da-DK" dirty="0" err="1" smtClean="0"/>
              <a:t>printed</a:t>
            </a:r>
            <a:r>
              <a:rPr lang="da-DK" dirty="0" smtClean="0"/>
              <a:t> 1818)</a:t>
            </a:r>
            <a:endParaRPr lang="da-DK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2858400" y="-3175"/>
            <a:ext cx="6253200" cy="263525"/>
          </a:xfrm>
        </p:spPr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3CC35E3-D664-4E28-B78A-E4B8421FC00F}" type="slidenum">
              <a:rPr lang="da-DK" smtClean="0"/>
              <a:pPr/>
              <a:t>3</a:t>
            </a:fld>
            <a:endParaRPr lang="da-DK"/>
          </a:p>
        </p:txBody>
      </p:sp>
      <p:pic>
        <p:nvPicPr>
          <p:cNvPr id="2050" name="Picture 2" descr="http://upload.wikimedia.org/wikipedia/commons/3/30/Rasmus_Rask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2664296" cy="331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4644008" y="3216190"/>
            <a:ext cx="34563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The </a:t>
            </a:r>
            <a:r>
              <a:rPr lang="da-DK" sz="1400" dirty="0" err="1" smtClean="0"/>
              <a:t>Germanic</a:t>
            </a:r>
            <a:r>
              <a:rPr lang="da-DK" sz="1400" dirty="0" smtClean="0"/>
              <a:t> </a:t>
            </a:r>
            <a:r>
              <a:rPr lang="da-DK" sz="1400" dirty="0" err="1" smtClean="0"/>
              <a:t>soundshift</a:t>
            </a:r>
            <a:r>
              <a:rPr lang="da-DK" sz="1400" dirty="0" smtClean="0"/>
              <a:t> =</a:t>
            </a:r>
          </a:p>
          <a:p>
            <a:r>
              <a:rPr lang="da-DK" sz="1400" dirty="0" smtClean="0"/>
              <a:t>Grimms lov (Rask-Grimms lov):</a:t>
            </a:r>
          </a:p>
          <a:p>
            <a:endParaRPr lang="da-DK" sz="1400" dirty="0"/>
          </a:p>
          <a:p>
            <a:r>
              <a:rPr lang="da-DK" sz="1400" dirty="0" smtClean="0"/>
              <a:t>Latin	:	English</a:t>
            </a:r>
          </a:p>
          <a:p>
            <a:r>
              <a:rPr lang="da-DK" sz="1400" b="1" dirty="0"/>
              <a:t>p</a:t>
            </a:r>
            <a:r>
              <a:rPr lang="da-DK" sz="1400" dirty="0" smtClean="0"/>
              <a:t>ater	:	</a:t>
            </a:r>
            <a:r>
              <a:rPr lang="da-DK" sz="1400" b="1" dirty="0" err="1" smtClean="0"/>
              <a:t>f</a:t>
            </a:r>
            <a:r>
              <a:rPr lang="da-DK" sz="1400" dirty="0" err="1" smtClean="0"/>
              <a:t>ather</a:t>
            </a:r>
            <a:endParaRPr lang="da-DK" sz="1400" dirty="0" smtClean="0">
              <a:latin typeface="+mj-lt"/>
            </a:endParaRPr>
          </a:p>
          <a:p>
            <a:r>
              <a:rPr lang="da-DK" sz="1400" dirty="0" smtClean="0">
                <a:latin typeface="+mj-lt"/>
              </a:rPr>
              <a:t>		</a:t>
            </a:r>
          </a:p>
          <a:p>
            <a:r>
              <a:rPr lang="da-DK" sz="1400" b="1" dirty="0" err="1">
                <a:latin typeface="+mj-lt"/>
              </a:rPr>
              <a:t>t</a:t>
            </a:r>
            <a:r>
              <a:rPr lang="da-DK" sz="1400" dirty="0" err="1" smtClean="0">
                <a:latin typeface="+mj-lt"/>
              </a:rPr>
              <a:t>enuis</a:t>
            </a:r>
            <a:r>
              <a:rPr lang="da-DK" sz="1400" dirty="0" smtClean="0">
                <a:latin typeface="+mj-lt"/>
              </a:rPr>
              <a:t>	:	</a:t>
            </a:r>
            <a:r>
              <a:rPr lang="da-DK" sz="1400" b="1" dirty="0" err="1" smtClean="0">
                <a:latin typeface="+mj-lt"/>
              </a:rPr>
              <a:t>th</a:t>
            </a:r>
            <a:r>
              <a:rPr lang="da-DK" sz="1400" dirty="0" err="1" smtClean="0">
                <a:latin typeface="+mj-lt"/>
              </a:rPr>
              <a:t>in</a:t>
            </a:r>
            <a:endParaRPr lang="da-DK" sz="1400" dirty="0">
              <a:latin typeface="+mj-lt"/>
            </a:endParaRPr>
          </a:p>
          <a:p>
            <a:endParaRPr lang="da-DK" sz="1400" dirty="0" smtClean="0">
              <a:latin typeface="+mj-lt"/>
            </a:endParaRPr>
          </a:p>
          <a:p>
            <a:r>
              <a:rPr lang="da-DK" sz="1400" b="1" dirty="0" err="1" smtClean="0">
                <a:latin typeface="+mj-lt"/>
              </a:rPr>
              <a:t>c</a:t>
            </a:r>
            <a:r>
              <a:rPr lang="da-DK" sz="1400" dirty="0" err="1" smtClean="0">
                <a:latin typeface="+mj-lt"/>
              </a:rPr>
              <a:t>ornu</a:t>
            </a:r>
            <a:r>
              <a:rPr lang="da-DK" sz="1400" dirty="0" smtClean="0">
                <a:latin typeface="+mj-lt"/>
              </a:rPr>
              <a:t>	:	</a:t>
            </a:r>
            <a:r>
              <a:rPr lang="da-DK" sz="1400" b="1" dirty="0" smtClean="0">
                <a:latin typeface="+mj-lt"/>
              </a:rPr>
              <a:t>h</a:t>
            </a:r>
            <a:r>
              <a:rPr lang="da-DK" sz="1400" dirty="0" smtClean="0">
                <a:latin typeface="+mj-lt"/>
              </a:rPr>
              <a:t>orn</a:t>
            </a:r>
          </a:p>
          <a:p>
            <a:r>
              <a:rPr lang="da-DK" sz="1400" dirty="0">
                <a:latin typeface="+mj-lt"/>
              </a:rPr>
              <a:t>	</a:t>
            </a:r>
            <a:r>
              <a:rPr lang="da-DK" sz="1400" dirty="0" smtClean="0">
                <a:latin typeface="+mj-lt"/>
              </a:rPr>
              <a:t>		</a:t>
            </a:r>
            <a:r>
              <a:rPr lang="da-DK" sz="1400" dirty="0" smtClean="0">
                <a:latin typeface="EOMinion"/>
              </a:rPr>
              <a:t>	</a:t>
            </a:r>
            <a:endParaRPr lang="da-DK" sz="1400" dirty="0" smtClean="0"/>
          </a:p>
          <a:p>
            <a:endParaRPr lang="da-DK" sz="1400" dirty="0"/>
          </a:p>
          <a:p>
            <a:endParaRPr lang="da-DK" sz="1400" dirty="0" smtClean="0"/>
          </a:p>
          <a:p>
            <a:endParaRPr lang="da-DK" sz="1400" dirty="0"/>
          </a:p>
          <a:p>
            <a:endParaRPr lang="da-DK" sz="1400" dirty="0" smtClean="0"/>
          </a:p>
        </p:txBody>
      </p:sp>
    </p:spTree>
    <p:extLst>
      <p:ext uri="{BB962C8B-B14F-4D97-AF65-F5344CB8AC3E}">
        <p14:creationId xmlns:p14="http://schemas.microsoft.com/office/powerpoint/2010/main" val="59756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War</a:t>
            </a:r>
            <a:r>
              <a:rPr lang="da-DK" dirty="0" smtClean="0"/>
              <a:t> and </a:t>
            </a:r>
            <a:r>
              <a:rPr lang="da-DK" dirty="0" err="1" smtClean="0"/>
              <a:t>warbands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Similar </a:t>
            </a:r>
            <a:r>
              <a:rPr lang="da-DK" dirty="0" err="1"/>
              <a:t>Germanic</a:t>
            </a:r>
            <a:r>
              <a:rPr lang="da-DK" dirty="0"/>
              <a:t> and Greek traditions, </a:t>
            </a:r>
            <a:r>
              <a:rPr lang="da-DK" dirty="0" err="1"/>
              <a:t>e.g</a:t>
            </a:r>
            <a:r>
              <a:rPr lang="da-DK" dirty="0"/>
              <a:t>. Greek </a:t>
            </a:r>
            <a:r>
              <a:rPr lang="da-DK" dirty="0" err="1"/>
              <a:t>ephebes</a:t>
            </a:r>
            <a:r>
              <a:rPr lang="da-DK" dirty="0"/>
              <a:t>, age 16-25, </a:t>
            </a:r>
            <a:r>
              <a:rPr lang="da-DK" dirty="0" err="1"/>
              <a:t>living</a:t>
            </a:r>
            <a:r>
              <a:rPr lang="da-DK" dirty="0"/>
              <a:t> in the </a:t>
            </a:r>
            <a:r>
              <a:rPr lang="da-DK" dirty="0" err="1"/>
              <a:t>woods</a:t>
            </a:r>
            <a:r>
              <a:rPr lang="da-DK" dirty="0"/>
              <a:t> and </a:t>
            </a:r>
            <a:r>
              <a:rPr lang="da-DK" dirty="0" err="1"/>
              <a:t>carrying</a:t>
            </a:r>
            <a:r>
              <a:rPr lang="da-DK" dirty="0"/>
              <a:t> wolf- or </a:t>
            </a:r>
            <a:r>
              <a:rPr lang="da-DK" dirty="0" err="1"/>
              <a:t>bear</a:t>
            </a:r>
            <a:r>
              <a:rPr lang="da-DK" dirty="0"/>
              <a:t>-skin</a:t>
            </a:r>
          </a:p>
          <a:p>
            <a:endParaRPr lang="da-DK" dirty="0"/>
          </a:p>
          <a:p>
            <a:r>
              <a:rPr lang="da-DK" dirty="0"/>
              <a:t>Ved. </a:t>
            </a:r>
            <a:r>
              <a:rPr lang="da-DK" dirty="0" err="1"/>
              <a:t>márya</a:t>
            </a:r>
            <a:r>
              <a:rPr lang="da-DK" dirty="0"/>
              <a:t>- ’</a:t>
            </a:r>
            <a:r>
              <a:rPr lang="da-DK" dirty="0" err="1"/>
              <a:t>young</a:t>
            </a:r>
            <a:r>
              <a:rPr lang="da-DK" dirty="0"/>
              <a:t> man’ </a:t>
            </a:r>
            <a:r>
              <a:rPr lang="da-DK" dirty="0" err="1"/>
              <a:t>about</a:t>
            </a:r>
            <a:r>
              <a:rPr lang="da-DK" dirty="0"/>
              <a:t> </a:t>
            </a:r>
            <a:r>
              <a:rPr lang="da-DK" dirty="0" err="1"/>
              <a:t>Indra’s</a:t>
            </a:r>
            <a:r>
              <a:rPr lang="da-DK" dirty="0"/>
              <a:t> </a:t>
            </a:r>
            <a:r>
              <a:rPr lang="da-DK" dirty="0" err="1"/>
              <a:t>followers</a:t>
            </a:r>
            <a:r>
              <a:rPr lang="da-DK" dirty="0"/>
              <a:t>, cf. Av. </a:t>
            </a:r>
            <a:r>
              <a:rPr lang="da-DK" dirty="0" err="1"/>
              <a:t>mairiio</a:t>
            </a:r>
            <a:r>
              <a:rPr lang="da-DK" dirty="0"/>
              <a:t> ’</a:t>
            </a:r>
            <a:r>
              <a:rPr lang="da-DK" dirty="0" err="1"/>
              <a:t>scoundrel</a:t>
            </a:r>
            <a:r>
              <a:rPr lang="da-DK" dirty="0"/>
              <a:t>, bandit’, perhaps </a:t>
            </a:r>
            <a:r>
              <a:rPr lang="da-DK" dirty="0" err="1"/>
              <a:t>OIr</a:t>
            </a:r>
            <a:r>
              <a:rPr lang="da-DK" dirty="0"/>
              <a:t>. </a:t>
            </a:r>
            <a:r>
              <a:rPr lang="da-DK" dirty="0" err="1"/>
              <a:t>muire</a:t>
            </a:r>
            <a:r>
              <a:rPr lang="da-DK" dirty="0"/>
              <a:t> ’</a:t>
            </a:r>
            <a:r>
              <a:rPr lang="da-DK" dirty="0" err="1"/>
              <a:t>leader</a:t>
            </a:r>
            <a:r>
              <a:rPr lang="da-DK" dirty="0"/>
              <a:t>’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3CC35E3-D664-4E28-B78A-E4B8421FC00F}" type="slidenum">
              <a:rPr lang="da-DK" smtClean="0"/>
              <a:pPr/>
              <a:t>30</a:t>
            </a:fld>
            <a:endParaRPr lang="da-DK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35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Wolf and dog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*</a:t>
            </a:r>
            <a:r>
              <a:rPr lang="da-DK" dirty="0" err="1"/>
              <a:t>ul̥k</a:t>
            </a:r>
            <a:r>
              <a:rPr lang="da-DK" baseline="30000" dirty="0" err="1"/>
              <a:t>w</a:t>
            </a:r>
            <a:r>
              <a:rPr lang="da-DK" dirty="0" err="1"/>
              <a:t>os</a:t>
            </a:r>
            <a:r>
              <a:rPr lang="da-DK" dirty="0"/>
              <a:t>: </a:t>
            </a:r>
            <a:r>
              <a:rPr lang="da-DK" dirty="0" err="1"/>
              <a:t>Toch</a:t>
            </a:r>
            <a:r>
              <a:rPr lang="da-DK" dirty="0"/>
              <a:t>. B. </a:t>
            </a:r>
            <a:r>
              <a:rPr lang="da-DK" dirty="0" err="1"/>
              <a:t>walkwe</a:t>
            </a:r>
            <a:r>
              <a:rPr lang="da-DK" dirty="0"/>
              <a:t>, Skt. </a:t>
            </a:r>
            <a:r>
              <a:rPr lang="da-DK" dirty="0" err="1"/>
              <a:t>vṛka</a:t>
            </a:r>
            <a:r>
              <a:rPr lang="da-DK" dirty="0"/>
              <a:t>-, Av. </a:t>
            </a:r>
            <a:r>
              <a:rPr lang="da-DK" dirty="0" err="1"/>
              <a:t>vǝhrka</a:t>
            </a:r>
            <a:r>
              <a:rPr lang="da-DK" dirty="0"/>
              <a:t>-, Gk. </a:t>
            </a:r>
            <a:r>
              <a:rPr lang="da-DK" dirty="0" err="1"/>
              <a:t>lýkos</a:t>
            </a:r>
            <a:r>
              <a:rPr lang="da-DK" dirty="0"/>
              <a:t>, </a:t>
            </a:r>
            <a:r>
              <a:rPr lang="da-DK" dirty="0" err="1"/>
              <a:t>Lat</a:t>
            </a:r>
            <a:r>
              <a:rPr lang="da-DK" dirty="0"/>
              <a:t>. lupus, </a:t>
            </a:r>
            <a:r>
              <a:rPr lang="da-DK" dirty="0" err="1"/>
              <a:t>Alb</a:t>
            </a:r>
            <a:r>
              <a:rPr lang="da-DK" dirty="0"/>
              <a:t>. </a:t>
            </a:r>
            <a:r>
              <a:rPr lang="da-DK" dirty="0" err="1"/>
              <a:t>ujk</a:t>
            </a:r>
            <a:r>
              <a:rPr lang="da-DK" dirty="0"/>
              <a:t>, ON </a:t>
            </a:r>
            <a:r>
              <a:rPr lang="da-DK" dirty="0" err="1"/>
              <a:t>ulfr</a:t>
            </a:r>
            <a:r>
              <a:rPr lang="da-DK" dirty="0"/>
              <a:t>, </a:t>
            </a:r>
            <a:r>
              <a:rPr lang="da-DK" dirty="0" smtClean="0">
                <a:solidFill>
                  <a:srgbClr val="FF0000"/>
                </a:solidFill>
              </a:rPr>
              <a:t>English</a:t>
            </a:r>
            <a:r>
              <a:rPr lang="da-DK" i="1" dirty="0" smtClean="0">
                <a:solidFill>
                  <a:srgbClr val="FF0000"/>
                </a:solidFill>
              </a:rPr>
              <a:t> </a:t>
            </a:r>
            <a:r>
              <a:rPr lang="da-DK" i="1" dirty="0" err="1" smtClean="0">
                <a:solidFill>
                  <a:srgbClr val="FF0000"/>
                </a:solidFill>
              </a:rPr>
              <a:t>woolf</a:t>
            </a:r>
            <a:r>
              <a:rPr lang="da-DK" dirty="0" smtClean="0"/>
              <a:t>, Lith</a:t>
            </a:r>
            <a:r>
              <a:rPr lang="da-DK" dirty="0"/>
              <a:t>. </a:t>
            </a:r>
            <a:r>
              <a:rPr lang="da-DK" dirty="0" err="1"/>
              <a:t>vilkas</a:t>
            </a:r>
            <a:r>
              <a:rPr lang="da-DK" dirty="0"/>
              <a:t>, OCS </a:t>
            </a:r>
            <a:r>
              <a:rPr lang="da-DK" dirty="0" err="1" smtClean="0"/>
              <a:t>vlъkъ</a:t>
            </a:r>
            <a:endParaRPr lang="da-DK" dirty="0" smtClean="0"/>
          </a:p>
          <a:p>
            <a:endParaRPr lang="da-DK" dirty="0"/>
          </a:p>
          <a:p>
            <a:r>
              <a:rPr lang="da-DK" dirty="0" err="1"/>
              <a:t>Hitt</a:t>
            </a:r>
            <a:r>
              <a:rPr lang="da-DK" dirty="0"/>
              <a:t>. </a:t>
            </a:r>
            <a:r>
              <a:rPr lang="da-DK" dirty="0" err="1"/>
              <a:t>walkuwa</a:t>
            </a:r>
            <a:r>
              <a:rPr lang="da-DK" dirty="0"/>
              <a:t>- </a:t>
            </a:r>
            <a:r>
              <a:rPr lang="da-DK" dirty="0" err="1"/>
              <a:t>means</a:t>
            </a:r>
            <a:r>
              <a:rPr lang="da-DK" dirty="0"/>
              <a:t> </a:t>
            </a:r>
            <a:r>
              <a:rPr lang="da-DK" dirty="0" err="1"/>
              <a:t>something</a:t>
            </a:r>
            <a:r>
              <a:rPr lang="da-DK" dirty="0"/>
              <a:t> negative, but not </a:t>
            </a:r>
            <a:r>
              <a:rPr lang="da-DK" dirty="0" err="1"/>
              <a:t>clearly</a:t>
            </a:r>
            <a:r>
              <a:rPr lang="da-DK" dirty="0"/>
              <a:t> </a:t>
            </a:r>
            <a:r>
              <a:rPr lang="da-DK" dirty="0" err="1"/>
              <a:t>identified</a:t>
            </a:r>
            <a:r>
              <a:rPr lang="da-DK" dirty="0"/>
              <a:t>:</a:t>
            </a:r>
          </a:p>
          <a:p>
            <a:r>
              <a:rPr lang="da-DK" dirty="0"/>
              <a:t>”The </a:t>
            </a:r>
            <a:r>
              <a:rPr lang="da-DK" dirty="0" err="1"/>
              <a:t>queen</a:t>
            </a:r>
            <a:r>
              <a:rPr lang="da-DK" dirty="0"/>
              <a:t> of Kanis </a:t>
            </a:r>
            <a:r>
              <a:rPr lang="da-DK" dirty="0" smtClean="0"/>
              <a:t>bore </a:t>
            </a:r>
            <a:r>
              <a:rPr lang="da-DK" dirty="0" err="1"/>
              <a:t>thirty</a:t>
            </a:r>
            <a:r>
              <a:rPr lang="da-DK" dirty="0"/>
              <a:t> </a:t>
            </a:r>
            <a:r>
              <a:rPr lang="da-DK" dirty="0" err="1"/>
              <a:t>sons</a:t>
            </a:r>
            <a:r>
              <a:rPr lang="da-DK" dirty="0"/>
              <a:t> </a:t>
            </a:r>
            <a:r>
              <a:rPr lang="da-DK" dirty="0" err="1" smtClean="0"/>
              <a:t>within</a:t>
            </a:r>
            <a:r>
              <a:rPr lang="da-DK" dirty="0" smtClean="0"/>
              <a:t> </a:t>
            </a:r>
            <a:r>
              <a:rPr lang="da-DK" dirty="0" err="1"/>
              <a:t>one</a:t>
            </a:r>
            <a:r>
              <a:rPr lang="da-DK" dirty="0"/>
              <a:t> </a:t>
            </a:r>
            <a:r>
              <a:rPr lang="da-DK" dirty="0" err="1"/>
              <a:t>year</a:t>
            </a:r>
            <a:r>
              <a:rPr lang="da-DK" dirty="0"/>
              <a:t>. </a:t>
            </a:r>
            <a:r>
              <a:rPr lang="da-DK" dirty="0" err="1"/>
              <a:t>She</a:t>
            </a:r>
            <a:r>
              <a:rPr lang="da-DK" dirty="0"/>
              <a:t> </a:t>
            </a:r>
            <a:r>
              <a:rPr lang="da-DK" dirty="0" err="1"/>
              <a:t>says</a:t>
            </a:r>
            <a:r>
              <a:rPr lang="da-DK" dirty="0"/>
              <a:t>: ”</a:t>
            </a:r>
            <a:r>
              <a:rPr lang="da-DK" dirty="0" err="1"/>
              <a:t>What</a:t>
            </a:r>
            <a:r>
              <a:rPr lang="da-DK" dirty="0"/>
              <a:t> kind of w. did I give </a:t>
            </a:r>
            <a:r>
              <a:rPr lang="da-DK" dirty="0" err="1"/>
              <a:t>birth</a:t>
            </a:r>
            <a:r>
              <a:rPr lang="da-DK" dirty="0"/>
              <a:t> to</a:t>
            </a:r>
            <a:r>
              <a:rPr lang="da-DK" dirty="0" smtClean="0"/>
              <a:t>?”</a:t>
            </a:r>
          </a:p>
          <a:p>
            <a:endParaRPr lang="da-DK" dirty="0"/>
          </a:p>
          <a:p>
            <a:r>
              <a:rPr lang="da-DK" dirty="0"/>
              <a:t>”</a:t>
            </a:r>
            <a:r>
              <a:rPr lang="da-DK" dirty="0" err="1"/>
              <a:t>What</a:t>
            </a:r>
            <a:r>
              <a:rPr lang="da-DK" dirty="0"/>
              <a:t> kind of w. do </a:t>
            </a:r>
            <a:r>
              <a:rPr lang="da-DK" dirty="0" err="1"/>
              <a:t>you</a:t>
            </a:r>
            <a:r>
              <a:rPr lang="da-DK" dirty="0"/>
              <a:t> … </a:t>
            </a:r>
            <a:r>
              <a:rPr lang="da-DK" dirty="0" err="1"/>
              <a:t>They</a:t>
            </a:r>
            <a:r>
              <a:rPr lang="da-DK" dirty="0"/>
              <a:t> </a:t>
            </a:r>
            <a:r>
              <a:rPr lang="da-DK" dirty="0" err="1"/>
              <a:t>answer</a:t>
            </a:r>
            <a:r>
              <a:rPr lang="da-DK" dirty="0"/>
              <a:t>: ”The </a:t>
            </a:r>
            <a:r>
              <a:rPr lang="da-DK" dirty="0" err="1"/>
              <a:t>Hurrian</a:t>
            </a:r>
            <a:r>
              <a:rPr lang="da-DK" dirty="0"/>
              <a:t> </a:t>
            </a:r>
            <a:r>
              <a:rPr lang="da-DK" dirty="0" err="1"/>
              <a:t>army</a:t>
            </a:r>
            <a:r>
              <a:rPr lang="da-DK" dirty="0"/>
              <a:t> </a:t>
            </a:r>
            <a:r>
              <a:rPr lang="da-DK" dirty="0" err="1"/>
              <a:t>comes</a:t>
            </a:r>
            <a:r>
              <a:rPr lang="da-DK" dirty="0"/>
              <a:t> to the country</a:t>
            </a:r>
            <a:r>
              <a:rPr lang="da-DK" dirty="0" smtClean="0"/>
              <a:t>”.</a:t>
            </a:r>
          </a:p>
          <a:p>
            <a:endParaRPr lang="da-DK" dirty="0"/>
          </a:p>
          <a:p>
            <a:r>
              <a:rPr lang="da-DK" dirty="0"/>
              <a:t>Skt. </a:t>
            </a:r>
            <a:r>
              <a:rPr lang="da-DK" dirty="0" err="1"/>
              <a:t>a-vṛka</a:t>
            </a:r>
            <a:r>
              <a:rPr lang="da-DK" dirty="0"/>
              <a:t>- ’</a:t>
            </a:r>
            <a:r>
              <a:rPr lang="da-DK" dirty="0" err="1"/>
              <a:t>safe</a:t>
            </a:r>
            <a:r>
              <a:rPr lang="da-DK" dirty="0"/>
              <a:t>’, so </a:t>
            </a:r>
            <a:r>
              <a:rPr lang="da-DK" dirty="0" err="1"/>
              <a:t>walkuwa</a:t>
            </a:r>
            <a:r>
              <a:rPr lang="da-DK" dirty="0"/>
              <a:t>- perhaps ’</a:t>
            </a:r>
            <a:r>
              <a:rPr lang="da-DK" dirty="0" err="1"/>
              <a:t>danger</a:t>
            </a:r>
            <a:r>
              <a:rPr lang="da-DK" dirty="0"/>
              <a:t>(</a:t>
            </a:r>
            <a:r>
              <a:rPr lang="da-DK" dirty="0" err="1"/>
              <a:t>ous</a:t>
            </a:r>
            <a:r>
              <a:rPr lang="da-DK" dirty="0"/>
              <a:t> </a:t>
            </a:r>
            <a:r>
              <a:rPr lang="da-DK" dirty="0" err="1"/>
              <a:t>thing</a:t>
            </a:r>
            <a:r>
              <a:rPr lang="da-DK" dirty="0"/>
              <a:t>)’</a:t>
            </a:r>
          </a:p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3CC35E3-D664-4E28-B78A-E4B8421FC00F}" type="slidenum">
              <a:rPr lang="da-DK" smtClean="0"/>
              <a:pPr/>
              <a:t>31</a:t>
            </a:fld>
            <a:endParaRPr lang="da-DK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888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Wolf and dog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42988" y="1215120"/>
            <a:ext cx="6577012" cy="5094200"/>
          </a:xfrm>
        </p:spPr>
        <p:txBody>
          <a:bodyPr/>
          <a:lstStyle/>
          <a:p>
            <a:r>
              <a:rPr lang="da-DK" dirty="0" smtClean="0"/>
              <a:t>Apollo: </a:t>
            </a:r>
            <a:r>
              <a:rPr lang="da-DK" dirty="0" err="1" smtClean="0"/>
              <a:t>Lykeios</a:t>
            </a:r>
            <a:r>
              <a:rPr lang="da-DK" dirty="0" smtClean="0"/>
              <a:t> ‘the Wolf’’</a:t>
            </a:r>
          </a:p>
          <a:p>
            <a:r>
              <a:rPr lang="da-DK" dirty="0" smtClean="0"/>
              <a:t>Odin with the </a:t>
            </a:r>
            <a:r>
              <a:rPr lang="da-DK" dirty="0" err="1" smtClean="0"/>
              <a:t>wolf-companions</a:t>
            </a:r>
            <a:r>
              <a:rPr lang="da-DK" dirty="0" smtClean="0"/>
              <a:t> is </a:t>
            </a:r>
            <a:r>
              <a:rPr lang="da-DK" dirty="0" err="1" smtClean="0"/>
              <a:t>also</a:t>
            </a:r>
            <a:r>
              <a:rPr lang="da-DK" dirty="0" smtClean="0"/>
              <a:t> </a:t>
            </a:r>
            <a:r>
              <a:rPr lang="da-DK" dirty="0" err="1" smtClean="0"/>
              <a:t>called</a:t>
            </a:r>
            <a:r>
              <a:rPr lang="da-DK" dirty="0" smtClean="0"/>
              <a:t> ‘Wolf-</a:t>
            </a:r>
            <a:r>
              <a:rPr lang="da-DK" dirty="0" err="1" smtClean="0"/>
              <a:t>killer</a:t>
            </a:r>
            <a:r>
              <a:rPr lang="da-DK" dirty="0" smtClean="0"/>
              <a:t>’</a:t>
            </a:r>
          </a:p>
          <a:p>
            <a:r>
              <a:rPr lang="da-DK" dirty="0" err="1" smtClean="0"/>
              <a:t>Romulus</a:t>
            </a:r>
            <a:r>
              <a:rPr lang="da-DK" dirty="0" smtClean="0"/>
              <a:t> and Remus </a:t>
            </a:r>
            <a:r>
              <a:rPr lang="da-DK" dirty="0" err="1" smtClean="0"/>
              <a:t>raised</a:t>
            </a:r>
            <a:r>
              <a:rPr lang="da-DK" dirty="0" smtClean="0"/>
              <a:t> by a </a:t>
            </a:r>
            <a:r>
              <a:rPr lang="da-DK" dirty="0" err="1" smtClean="0"/>
              <a:t>she-wolf</a:t>
            </a:r>
            <a:endParaRPr lang="da-DK" dirty="0" smtClean="0"/>
          </a:p>
          <a:p>
            <a:r>
              <a:rPr lang="da-DK" dirty="0" smtClean="0"/>
              <a:t>The </a:t>
            </a:r>
            <a:r>
              <a:rPr lang="da-DK" dirty="0" err="1" smtClean="0"/>
              <a:t>concept</a:t>
            </a:r>
            <a:r>
              <a:rPr lang="da-DK" dirty="0" smtClean="0"/>
              <a:t> of the </a:t>
            </a:r>
            <a:r>
              <a:rPr lang="da-DK" dirty="0" err="1" smtClean="0"/>
              <a:t>werewolf</a:t>
            </a:r>
            <a:r>
              <a:rPr lang="da-DK" dirty="0" smtClean="0"/>
              <a:t> ‘man-</a:t>
            </a:r>
            <a:r>
              <a:rPr lang="da-DK" dirty="0" err="1" smtClean="0"/>
              <a:t>wolf</a:t>
            </a:r>
            <a:r>
              <a:rPr lang="da-DK" dirty="0" smtClean="0"/>
              <a:t>’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3CC35E3-D664-4E28-B78A-E4B8421FC00F}" type="slidenum">
              <a:rPr lang="da-DK" smtClean="0"/>
              <a:pPr/>
              <a:t>32</a:t>
            </a:fld>
            <a:endParaRPr lang="da-DK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56" y="2636912"/>
            <a:ext cx="1815412" cy="323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187" y="2513271"/>
            <a:ext cx="2619375" cy="1743075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48" y="4194770"/>
            <a:ext cx="21621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4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To </a:t>
            </a:r>
            <a:r>
              <a:rPr lang="da-DK" dirty="0" err="1" smtClean="0"/>
              <a:t>become</a:t>
            </a:r>
            <a:r>
              <a:rPr lang="da-DK" dirty="0" smtClean="0"/>
              <a:t> a </a:t>
            </a:r>
            <a:r>
              <a:rPr lang="da-DK" dirty="0" err="1" smtClean="0"/>
              <a:t>wolf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42988" y="1374775"/>
            <a:ext cx="6577012" cy="4286473"/>
          </a:xfrm>
        </p:spPr>
        <p:txBody>
          <a:bodyPr/>
          <a:lstStyle/>
          <a:p>
            <a:r>
              <a:rPr lang="da-DK" dirty="0" err="1" smtClean="0"/>
              <a:t>Hittite</a:t>
            </a:r>
            <a:r>
              <a:rPr lang="da-DK" dirty="0" smtClean="0"/>
              <a:t> </a:t>
            </a:r>
            <a:r>
              <a:rPr lang="da-DK" dirty="0" err="1" smtClean="0"/>
              <a:t>laws</a:t>
            </a:r>
            <a:r>
              <a:rPr lang="da-DK" dirty="0" smtClean="0"/>
              <a:t>, § 37:</a:t>
            </a:r>
          </a:p>
          <a:p>
            <a:endParaRPr lang="da-DK" dirty="0"/>
          </a:p>
          <a:p>
            <a:r>
              <a:rPr lang="da-DK" dirty="0" smtClean="0"/>
              <a:t>If </a:t>
            </a:r>
            <a:r>
              <a:rPr lang="da-DK" dirty="0" err="1" smtClean="0"/>
              <a:t>anyone</a:t>
            </a:r>
            <a:r>
              <a:rPr lang="da-DK" dirty="0" smtClean="0"/>
              <a:t> </a:t>
            </a:r>
            <a:r>
              <a:rPr lang="da-DK" dirty="0" err="1" smtClean="0"/>
              <a:t>elopes</a:t>
            </a:r>
            <a:r>
              <a:rPr lang="da-DK" dirty="0" smtClean="0"/>
              <a:t> with a </a:t>
            </a:r>
            <a:r>
              <a:rPr lang="da-DK" dirty="0" err="1" smtClean="0"/>
              <a:t>woman</a:t>
            </a:r>
            <a:r>
              <a:rPr lang="da-DK" dirty="0" smtClean="0"/>
              <a:t>, and a </a:t>
            </a:r>
            <a:r>
              <a:rPr lang="da-DK" dirty="0" err="1" smtClean="0"/>
              <a:t>group</a:t>
            </a:r>
            <a:r>
              <a:rPr lang="da-DK" dirty="0" smtClean="0"/>
              <a:t> of supporters </a:t>
            </a:r>
            <a:r>
              <a:rPr lang="da-DK" dirty="0" err="1" smtClean="0"/>
              <a:t>goes</a:t>
            </a:r>
            <a:r>
              <a:rPr lang="da-DK" dirty="0" smtClean="0"/>
              <a:t> </a:t>
            </a:r>
            <a:r>
              <a:rPr lang="da-DK" dirty="0" err="1" smtClean="0"/>
              <a:t>after</a:t>
            </a:r>
            <a:r>
              <a:rPr lang="da-DK" dirty="0" smtClean="0"/>
              <a:t> </a:t>
            </a:r>
            <a:r>
              <a:rPr lang="da-DK" dirty="0" err="1" smtClean="0"/>
              <a:t>them</a:t>
            </a:r>
            <a:r>
              <a:rPr lang="da-DK" dirty="0" smtClean="0"/>
              <a:t>, and if </a:t>
            </a:r>
            <a:r>
              <a:rPr lang="da-DK" dirty="0" err="1" smtClean="0"/>
              <a:t>two</a:t>
            </a:r>
            <a:r>
              <a:rPr lang="da-DK" dirty="0" smtClean="0"/>
              <a:t> or </a:t>
            </a:r>
            <a:r>
              <a:rPr lang="da-DK" dirty="0" err="1" smtClean="0"/>
              <a:t>three</a:t>
            </a:r>
            <a:r>
              <a:rPr lang="da-DK" dirty="0" smtClean="0"/>
              <a:t> men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killed</a:t>
            </a:r>
            <a:r>
              <a:rPr lang="da-DK" dirty="0" smtClean="0"/>
              <a:t>, </a:t>
            </a:r>
            <a:r>
              <a:rPr lang="da-DK" dirty="0" err="1" smtClean="0"/>
              <a:t>there</a:t>
            </a:r>
            <a:r>
              <a:rPr lang="da-DK" dirty="0" smtClean="0"/>
              <a:t> </a:t>
            </a:r>
            <a:r>
              <a:rPr lang="da-DK" dirty="0" err="1" smtClean="0"/>
              <a:t>shall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no</a:t>
            </a:r>
            <a:r>
              <a:rPr lang="da-DK" dirty="0" smtClean="0"/>
              <a:t> </a:t>
            </a:r>
            <a:r>
              <a:rPr lang="da-DK" dirty="0" err="1" smtClean="0"/>
              <a:t>compensation</a:t>
            </a:r>
            <a:r>
              <a:rPr lang="da-DK" dirty="0" smtClean="0"/>
              <a:t>: ”</a:t>
            </a:r>
            <a:r>
              <a:rPr lang="da-DK" dirty="0" err="1" smtClean="0"/>
              <a:t>You</a:t>
            </a:r>
            <a:r>
              <a:rPr lang="da-DK" dirty="0" smtClean="0"/>
              <a:t> have </a:t>
            </a:r>
            <a:r>
              <a:rPr lang="da-DK" dirty="0" err="1" smtClean="0"/>
              <a:t>become</a:t>
            </a:r>
            <a:r>
              <a:rPr lang="da-DK" dirty="0" smtClean="0"/>
              <a:t> a </a:t>
            </a:r>
            <a:r>
              <a:rPr lang="da-DK" dirty="0" err="1" smtClean="0"/>
              <a:t>wolf</a:t>
            </a:r>
            <a:r>
              <a:rPr lang="da-DK" dirty="0" smtClean="0"/>
              <a:t>”.</a:t>
            </a:r>
          </a:p>
          <a:p>
            <a:endParaRPr lang="da-DK" dirty="0"/>
          </a:p>
          <a:p>
            <a:r>
              <a:rPr lang="da-DK" dirty="0" smtClean="0"/>
              <a:t>ON </a:t>
            </a:r>
            <a:r>
              <a:rPr lang="da-DK" dirty="0" err="1" smtClean="0"/>
              <a:t>vargr</a:t>
            </a:r>
            <a:r>
              <a:rPr lang="da-DK" dirty="0" smtClean="0"/>
              <a:t>: 1) ‘</a:t>
            </a:r>
            <a:r>
              <a:rPr lang="da-DK" dirty="0" err="1" smtClean="0"/>
              <a:t>woolf</a:t>
            </a:r>
            <a:r>
              <a:rPr lang="da-DK" dirty="0" smtClean="0"/>
              <a:t>’; 2) ‘an </a:t>
            </a:r>
            <a:r>
              <a:rPr lang="da-DK" dirty="0" err="1" smtClean="0"/>
              <a:t>outlaw</a:t>
            </a:r>
            <a:r>
              <a:rPr lang="da-DK" dirty="0" smtClean="0"/>
              <a:t> </a:t>
            </a:r>
            <a:r>
              <a:rPr lang="da-DK" dirty="0" err="1" smtClean="0"/>
              <a:t>whose</a:t>
            </a:r>
            <a:r>
              <a:rPr lang="da-DK" dirty="0" smtClean="0"/>
              <a:t> </a:t>
            </a:r>
            <a:r>
              <a:rPr lang="da-DK" dirty="0" err="1" smtClean="0"/>
              <a:t>crimes</a:t>
            </a:r>
            <a:r>
              <a:rPr lang="da-DK" dirty="0" smtClean="0"/>
              <a:t> has put </a:t>
            </a:r>
            <a:r>
              <a:rPr lang="da-DK" dirty="0" err="1" smtClean="0"/>
              <a:t>him</a:t>
            </a:r>
            <a:r>
              <a:rPr lang="da-DK" dirty="0" smtClean="0"/>
              <a:t> </a:t>
            </a:r>
            <a:r>
              <a:rPr lang="da-DK" dirty="0" err="1" smtClean="0"/>
              <a:t>outside</a:t>
            </a:r>
            <a:r>
              <a:rPr lang="da-DK" dirty="0" smtClean="0"/>
              <a:t> society, and </a:t>
            </a:r>
            <a:r>
              <a:rPr lang="da-DK" dirty="0" err="1" smtClean="0"/>
              <a:t>who</a:t>
            </a:r>
            <a:r>
              <a:rPr lang="da-DK" dirty="0" smtClean="0"/>
              <a:t> </a:t>
            </a:r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killed</a:t>
            </a:r>
            <a:r>
              <a:rPr lang="da-DK" dirty="0" smtClean="0"/>
              <a:t> </a:t>
            </a:r>
            <a:r>
              <a:rPr lang="da-DK" dirty="0" err="1" smtClean="0"/>
              <a:t>like</a:t>
            </a:r>
            <a:r>
              <a:rPr lang="da-DK" dirty="0" smtClean="0"/>
              <a:t> the </a:t>
            </a:r>
            <a:r>
              <a:rPr lang="da-DK" dirty="0" err="1" smtClean="0"/>
              <a:t>wolf</a:t>
            </a:r>
            <a:r>
              <a:rPr lang="da-DK" dirty="0" smtClean="0"/>
              <a:t>’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3CC35E3-D664-4E28-B78A-E4B8421FC00F}" type="slidenum">
              <a:rPr lang="da-DK" smtClean="0"/>
              <a:pPr/>
              <a:t>33</a:t>
            </a:fld>
            <a:endParaRPr lang="da-DK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656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2988" y="529431"/>
            <a:ext cx="6577200" cy="576263"/>
          </a:xfrm>
        </p:spPr>
        <p:txBody>
          <a:bodyPr/>
          <a:lstStyle/>
          <a:p>
            <a:r>
              <a:rPr lang="da-DK" dirty="0" smtClean="0"/>
              <a:t>Wolf and dog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42988" y="1374775"/>
            <a:ext cx="6577012" cy="3638401"/>
          </a:xfrm>
        </p:spPr>
        <p:txBody>
          <a:bodyPr/>
          <a:lstStyle/>
          <a:p>
            <a:r>
              <a:rPr lang="da-DK" dirty="0" smtClean="0"/>
              <a:t>*</a:t>
            </a:r>
            <a:r>
              <a:rPr lang="da-DK" dirty="0" err="1" smtClean="0"/>
              <a:t>k’w</a:t>
            </a:r>
            <a:r>
              <a:rPr lang="da-DK" dirty="0" err="1" smtClean="0">
                <a:latin typeface="EOMinion" panose="02040503050201020203" pitchFamily="18" charset="0"/>
              </a:rPr>
              <a:t>ō</a:t>
            </a:r>
            <a:r>
              <a:rPr lang="da-DK" dirty="0" err="1" smtClean="0"/>
              <a:t>n</a:t>
            </a:r>
            <a:r>
              <a:rPr lang="da-DK" dirty="0" smtClean="0"/>
              <a:t> ‘dog’ </a:t>
            </a:r>
            <a:r>
              <a:rPr lang="da-DK" dirty="0" err="1" smtClean="0"/>
              <a:t>widely</a:t>
            </a:r>
            <a:r>
              <a:rPr lang="da-DK" dirty="0" smtClean="0"/>
              <a:t> attested – Gk. </a:t>
            </a:r>
            <a:r>
              <a:rPr lang="da-DK" dirty="0" err="1" smtClean="0"/>
              <a:t>ký</a:t>
            </a:r>
            <a:r>
              <a:rPr lang="da-DK" dirty="0" err="1" smtClean="0">
                <a:latin typeface="EOMinion" panose="02040503050201020203" pitchFamily="18" charset="0"/>
              </a:rPr>
              <a:t>ō</a:t>
            </a:r>
            <a:r>
              <a:rPr lang="da-DK" dirty="0" err="1" smtClean="0"/>
              <a:t>n</a:t>
            </a:r>
            <a:r>
              <a:rPr lang="da-DK" dirty="0" smtClean="0"/>
              <a:t>, </a:t>
            </a:r>
            <a:r>
              <a:rPr lang="da-DK" dirty="0" err="1" smtClean="0"/>
              <a:t>Lat</a:t>
            </a:r>
            <a:r>
              <a:rPr lang="da-DK" dirty="0" smtClean="0"/>
              <a:t>. </a:t>
            </a:r>
            <a:r>
              <a:rPr lang="da-DK" dirty="0" err="1" smtClean="0"/>
              <a:t>canis</a:t>
            </a:r>
            <a:r>
              <a:rPr lang="da-DK" dirty="0" smtClean="0"/>
              <a:t> etc.</a:t>
            </a:r>
          </a:p>
          <a:p>
            <a:endParaRPr lang="da-DK" dirty="0"/>
          </a:p>
          <a:p>
            <a:r>
              <a:rPr lang="da-DK" dirty="0" smtClean="0"/>
              <a:t>Old suggestion: </a:t>
            </a:r>
            <a:r>
              <a:rPr lang="da-DK" dirty="0" err="1" smtClean="0"/>
              <a:t>Originally</a:t>
            </a:r>
            <a:r>
              <a:rPr lang="da-DK" dirty="0" smtClean="0"/>
              <a:t> *</a:t>
            </a:r>
            <a:r>
              <a:rPr lang="da-DK" dirty="0" err="1" smtClean="0"/>
              <a:t>pk’w</a:t>
            </a:r>
            <a:r>
              <a:rPr lang="da-DK" dirty="0" err="1" smtClean="0">
                <a:latin typeface="EOMinion" panose="02040503050201020203" pitchFamily="18" charset="0"/>
              </a:rPr>
              <a:t>ō</a:t>
            </a:r>
            <a:r>
              <a:rPr lang="da-DK" dirty="0" err="1" smtClean="0"/>
              <a:t>n</a:t>
            </a:r>
            <a:r>
              <a:rPr lang="da-DK" dirty="0" smtClean="0"/>
              <a:t> from *</a:t>
            </a:r>
            <a:r>
              <a:rPr lang="da-DK" dirty="0" err="1" smtClean="0"/>
              <a:t>pek’u</a:t>
            </a:r>
            <a:r>
              <a:rPr lang="da-DK" dirty="0" smtClean="0"/>
              <a:t> ‘</a:t>
            </a:r>
            <a:r>
              <a:rPr lang="da-DK" dirty="0" err="1" smtClean="0"/>
              <a:t>cattle</a:t>
            </a:r>
            <a:r>
              <a:rPr lang="da-DK" dirty="0" smtClean="0"/>
              <a:t>, </a:t>
            </a:r>
            <a:r>
              <a:rPr lang="da-DK" dirty="0" err="1" smtClean="0"/>
              <a:t>sheep</a:t>
            </a:r>
            <a:r>
              <a:rPr lang="da-DK" dirty="0" smtClean="0"/>
              <a:t>’</a:t>
            </a:r>
          </a:p>
          <a:p>
            <a:endParaRPr lang="da-DK" dirty="0"/>
          </a:p>
          <a:p>
            <a:r>
              <a:rPr lang="da-DK" dirty="0" smtClean="0"/>
              <a:t>Cf. </a:t>
            </a:r>
            <a:r>
              <a:rPr lang="da-DK" dirty="0" err="1" smtClean="0"/>
              <a:t>also</a:t>
            </a:r>
            <a:r>
              <a:rPr lang="da-DK" dirty="0" smtClean="0"/>
              <a:t> the associations with </a:t>
            </a:r>
            <a:r>
              <a:rPr lang="da-DK" dirty="0" err="1" smtClean="0"/>
              <a:t>dice</a:t>
            </a:r>
            <a:r>
              <a:rPr lang="da-DK" dirty="0" smtClean="0"/>
              <a:t> in Latin, Greek and Sanskrit </a:t>
            </a:r>
            <a:r>
              <a:rPr lang="da-DK" dirty="0" err="1" smtClean="0">
                <a:latin typeface="EOMinion" panose="02040503050201020203" pitchFamily="18" charset="0"/>
              </a:rPr>
              <a:t>ś</a:t>
            </a:r>
            <a:r>
              <a:rPr lang="da-DK" dirty="0" err="1" smtClean="0"/>
              <a:t>va-ghnin</a:t>
            </a:r>
            <a:r>
              <a:rPr lang="da-DK" dirty="0" smtClean="0"/>
              <a:t>- ‘dog-</a:t>
            </a:r>
            <a:r>
              <a:rPr lang="da-DK" dirty="0" err="1" smtClean="0"/>
              <a:t>killer</a:t>
            </a:r>
            <a:r>
              <a:rPr lang="da-DK" dirty="0" smtClean="0"/>
              <a:t>’; </a:t>
            </a:r>
            <a:r>
              <a:rPr lang="da-DK" dirty="0" err="1" smtClean="0"/>
              <a:t>also</a:t>
            </a:r>
            <a:r>
              <a:rPr lang="da-DK" dirty="0" smtClean="0"/>
              <a:t> Gk. </a:t>
            </a:r>
            <a:r>
              <a:rPr lang="da-DK" dirty="0" err="1" smtClean="0"/>
              <a:t>kíndynos</a:t>
            </a:r>
            <a:r>
              <a:rPr lang="da-DK" dirty="0" smtClean="0"/>
              <a:t> ‘</a:t>
            </a:r>
            <a:r>
              <a:rPr lang="da-DK" dirty="0" err="1" smtClean="0"/>
              <a:t>danger</a:t>
            </a:r>
            <a:r>
              <a:rPr lang="da-DK" dirty="0" smtClean="0"/>
              <a:t>’ if from </a:t>
            </a:r>
            <a:r>
              <a:rPr lang="da-DK" dirty="0" err="1" smtClean="0"/>
              <a:t>kýndynos</a:t>
            </a:r>
            <a:r>
              <a:rPr lang="da-DK" dirty="0" smtClean="0"/>
              <a:t> ‘dog-</a:t>
            </a:r>
            <a:r>
              <a:rPr lang="da-DK" dirty="0" err="1" smtClean="0"/>
              <a:t>throw</a:t>
            </a:r>
            <a:r>
              <a:rPr lang="da-DK" dirty="0" smtClean="0"/>
              <a:t>’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3CC35E3-D664-4E28-B78A-E4B8421FC00F}" type="slidenum">
              <a:rPr lang="da-DK" smtClean="0"/>
              <a:pPr/>
              <a:t>34</a:t>
            </a:fld>
            <a:endParaRPr lang="da-DK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335" y="3645024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5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Indo-European </a:t>
            </a:r>
            <a:r>
              <a:rPr lang="da-DK" dirty="0" err="1" smtClean="0"/>
              <a:t>culture</a:t>
            </a:r>
            <a:r>
              <a:rPr lang="da-DK" dirty="0" smtClean="0"/>
              <a:t> as </a:t>
            </a:r>
            <a:r>
              <a:rPr lang="da-DK" dirty="0" err="1" smtClean="0"/>
              <a:t>mirrorred</a:t>
            </a:r>
            <a:r>
              <a:rPr lang="da-DK" dirty="0" smtClean="0"/>
              <a:t> by the </a:t>
            </a:r>
            <a:r>
              <a:rPr lang="da-DK" dirty="0" err="1" smtClean="0"/>
              <a:t>lexicon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42988" y="1374774"/>
            <a:ext cx="6577012" cy="4934546"/>
          </a:xfrm>
        </p:spPr>
        <p:txBody>
          <a:bodyPr/>
          <a:lstStyle/>
          <a:p>
            <a:r>
              <a:rPr lang="da-DK" dirty="0" smtClean="0"/>
              <a:t>Family </a:t>
            </a:r>
            <a:r>
              <a:rPr lang="da-DK" dirty="0" err="1" smtClean="0"/>
              <a:t>structure</a:t>
            </a:r>
            <a:r>
              <a:rPr lang="da-DK" dirty="0" smtClean="0"/>
              <a:t>: 	</a:t>
            </a:r>
            <a:r>
              <a:rPr lang="da-DK" dirty="0" err="1" smtClean="0"/>
              <a:t>patrilinear</a:t>
            </a:r>
            <a:r>
              <a:rPr lang="da-DK" dirty="0" smtClean="0"/>
              <a:t>, </a:t>
            </a:r>
            <a:r>
              <a:rPr lang="da-DK" dirty="0" err="1" smtClean="0"/>
              <a:t>patrilocal</a:t>
            </a:r>
            <a:endParaRPr lang="da-DK" dirty="0" smtClean="0"/>
          </a:p>
          <a:p>
            <a:r>
              <a:rPr lang="da-DK" dirty="0" smtClean="0"/>
              <a:t>Social </a:t>
            </a:r>
            <a:r>
              <a:rPr lang="da-DK" dirty="0" err="1" smtClean="0"/>
              <a:t>hierarchy</a:t>
            </a:r>
            <a:r>
              <a:rPr lang="da-DK" dirty="0" smtClean="0"/>
              <a:t>:		</a:t>
            </a:r>
            <a:r>
              <a:rPr lang="da-DK" dirty="0" err="1" smtClean="0"/>
              <a:t>priests</a:t>
            </a:r>
            <a:r>
              <a:rPr lang="da-DK" dirty="0" smtClean="0"/>
              <a:t>/</a:t>
            </a:r>
            <a:r>
              <a:rPr lang="da-DK" dirty="0" err="1" smtClean="0"/>
              <a:t>rulers</a:t>
            </a:r>
            <a:r>
              <a:rPr lang="da-DK" dirty="0" smtClean="0"/>
              <a:t>, </a:t>
            </a:r>
            <a:r>
              <a:rPr lang="da-DK" dirty="0" err="1" smtClean="0"/>
              <a:t>warriors</a:t>
            </a:r>
            <a:r>
              <a:rPr lang="da-DK" dirty="0" smtClean="0"/>
              <a:t>, </a:t>
            </a:r>
            <a:r>
              <a:rPr lang="da-DK" dirty="0" err="1" smtClean="0"/>
              <a:t>commoners</a:t>
            </a:r>
            <a:endParaRPr lang="da-DK" dirty="0" smtClean="0"/>
          </a:p>
          <a:p>
            <a:r>
              <a:rPr lang="da-DK" dirty="0" smtClean="0"/>
              <a:t>Age sets:		</a:t>
            </a:r>
            <a:r>
              <a:rPr lang="da-DK" dirty="0" err="1" smtClean="0"/>
              <a:t>young</a:t>
            </a:r>
            <a:r>
              <a:rPr lang="da-DK" dirty="0" smtClean="0"/>
              <a:t>, </a:t>
            </a:r>
            <a:r>
              <a:rPr lang="da-DK" dirty="0" err="1" smtClean="0"/>
              <a:t>mature</a:t>
            </a:r>
            <a:r>
              <a:rPr lang="da-DK" dirty="0" smtClean="0"/>
              <a:t> and old men</a:t>
            </a:r>
          </a:p>
          <a:p>
            <a:r>
              <a:rPr lang="da-DK" dirty="0"/>
              <a:t>	</a:t>
            </a:r>
            <a:r>
              <a:rPr lang="da-DK" dirty="0" smtClean="0"/>
              <a:t>		(Latin </a:t>
            </a:r>
            <a:r>
              <a:rPr lang="da-DK" dirty="0" err="1" smtClean="0"/>
              <a:t>iuventus</a:t>
            </a:r>
            <a:r>
              <a:rPr lang="da-DK" dirty="0" smtClean="0"/>
              <a:t>, </a:t>
            </a:r>
            <a:r>
              <a:rPr lang="da-DK" dirty="0" err="1" smtClean="0"/>
              <a:t>virtus</a:t>
            </a:r>
            <a:r>
              <a:rPr lang="da-DK" dirty="0" smtClean="0"/>
              <a:t>, </a:t>
            </a:r>
            <a:r>
              <a:rPr lang="da-DK" dirty="0" err="1" smtClean="0"/>
              <a:t>senectus</a:t>
            </a:r>
            <a:r>
              <a:rPr lang="da-DK" dirty="0" smtClean="0"/>
              <a:t>)</a:t>
            </a:r>
          </a:p>
          <a:p>
            <a:r>
              <a:rPr lang="da-DK" dirty="0" err="1" smtClean="0"/>
              <a:t>Warbands</a:t>
            </a:r>
            <a:r>
              <a:rPr lang="da-DK" dirty="0" smtClean="0"/>
              <a:t>:		</a:t>
            </a:r>
            <a:r>
              <a:rPr lang="da-DK" dirty="0" err="1" smtClean="0"/>
              <a:t>Jugendbünde</a:t>
            </a:r>
            <a:r>
              <a:rPr lang="da-DK" dirty="0" smtClean="0"/>
              <a:t>, </a:t>
            </a:r>
            <a:r>
              <a:rPr lang="da-DK" dirty="0" err="1" smtClean="0"/>
              <a:t>Männerbünde</a:t>
            </a:r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r>
              <a:rPr lang="da-DK" dirty="0"/>
              <a:t>	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3CC35E3-D664-4E28-B78A-E4B8421FC00F}" type="slidenum">
              <a:rPr lang="da-DK" smtClean="0"/>
              <a:pPr/>
              <a:t>35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38100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61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Indo-European </a:t>
            </a:r>
            <a:r>
              <a:rPr lang="da-DK" dirty="0" err="1" smtClean="0"/>
              <a:t>culture</a:t>
            </a:r>
            <a:r>
              <a:rPr lang="da-DK" dirty="0" smtClean="0"/>
              <a:t> as </a:t>
            </a:r>
            <a:r>
              <a:rPr lang="da-DK" dirty="0" err="1" smtClean="0"/>
              <a:t>mirrored</a:t>
            </a:r>
            <a:r>
              <a:rPr lang="da-DK" dirty="0" smtClean="0"/>
              <a:t> by the </a:t>
            </a:r>
            <a:r>
              <a:rPr lang="da-DK" dirty="0" err="1" smtClean="0"/>
              <a:t>lexicon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Religion:		</a:t>
            </a:r>
            <a:r>
              <a:rPr lang="da-DK" dirty="0" err="1" smtClean="0"/>
              <a:t>Father</a:t>
            </a:r>
            <a:r>
              <a:rPr lang="da-DK" dirty="0" smtClean="0"/>
              <a:t> Sky, his </a:t>
            </a:r>
            <a:r>
              <a:rPr lang="da-DK" dirty="0" err="1" smtClean="0"/>
              <a:t>daughters</a:t>
            </a:r>
            <a:r>
              <a:rPr lang="da-DK" dirty="0" smtClean="0"/>
              <a:t>, the Dawns, a 			dragon-</a:t>
            </a:r>
            <a:r>
              <a:rPr lang="da-DK" dirty="0" err="1" smtClean="0"/>
              <a:t>slaying</a:t>
            </a:r>
            <a:r>
              <a:rPr lang="da-DK" dirty="0" smtClean="0"/>
              <a:t> </a:t>
            </a:r>
            <a:r>
              <a:rPr lang="da-DK" dirty="0" err="1" smtClean="0"/>
              <a:t>wargod</a:t>
            </a:r>
            <a:r>
              <a:rPr lang="da-DK" dirty="0" smtClean="0"/>
              <a:t>, the </a:t>
            </a:r>
            <a:r>
              <a:rPr lang="da-DK" dirty="0" err="1" smtClean="0"/>
              <a:t>divine</a:t>
            </a:r>
            <a:r>
              <a:rPr lang="da-DK" dirty="0" smtClean="0"/>
              <a:t> </a:t>
            </a:r>
            <a:r>
              <a:rPr lang="da-DK" dirty="0" err="1" smtClean="0"/>
              <a:t>twins</a:t>
            </a:r>
            <a:r>
              <a:rPr lang="da-DK" dirty="0" smtClean="0"/>
              <a:t> 			(</a:t>
            </a:r>
            <a:r>
              <a:rPr lang="da-DK" dirty="0" err="1" smtClean="0"/>
              <a:t>associated</a:t>
            </a:r>
            <a:r>
              <a:rPr lang="da-DK" dirty="0" smtClean="0"/>
              <a:t> with horses)</a:t>
            </a:r>
          </a:p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3CC35E3-D664-4E28-B78A-E4B8421FC00F}" type="slidenum">
              <a:rPr lang="da-DK" smtClean="0"/>
              <a:pPr/>
              <a:t>36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  <p:pic>
        <p:nvPicPr>
          <p:cNvPr id="2050" name="Picture 2" descr="Billedresultat for dragon sla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137" y="2780928"/>
            <a:ext cx="258834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56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Indo-European </a:t>
            </a:r>
            <a:r>
              <a:rPr lang="da-DK" dirty="0" err="1" smtClean="0"/>
              <a:t>culture</a:t>
            </a:r>
            <a:r>
              <a:rPr lang="da-DK" dirty="0" smtClean="0"/>
              <a:t> as </a:t>
            </a:r>
            <a:r>
              <a:rPr lang="da-DK" dirty="0" err="1" smtClean="0"/>
              <a:t>mirrored</a:t>
            </a:r>
            <a:r>
              <a:rPr lang="da-DK" dirty="0" smtClean="0"/>
              <a:t> by the </a:t>
            </a:r>
            <a:r>
              <a:rPr lang="da-DK" dirty="0" err="1" smtClean="0"/>
              <a:t>lexicon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Material</a:t>
            </a:r>
            <a:r>
              <a:rPr lang="da-DK" dirty="0" smtClean="0"/>
              <a:t> </a:t>
            </a:r>
            <a:r>
              <a:rPr lang="da-DK" dirty="0" err="1" smtClean="0"/>
              <a:t>culture</a:t>
            </a:r>
            <a:r>
              <a:rPr lang="da-DK" dirty="0" smtClean="0"/>
              <a:t>:		</a:t>
            </a:r>
            <a:r>
              <a:rPr lang="da-DK" dirty="0" err="1" smtClean="0"/>
              <a:t>domesticated</a:t>
            </a:r>
            <a:r>
              <a:rPr lang="da-DK" dirty="0" smtClean="0"/>
              <a:t> </a:t>
            </a:r>
            <a:r>
              <a:rPr lang="da-DK" dirty="0" err="1" smtClean="0"/>
              <a:t>animals</a:t>
            </a:r>
            <a:r>
              <a:rPr lang="da-DK" dirty="0" smtClean="0"/>
              <a:t>: horses, 				</a:t>
            </a:r>
            <a:r>
              <a:rPr lang="da-DK" dirty="0" err="1" smtClean="0"/>
              <a:t>cattle</a:t>
            </a:r>
            <a:r>
              <a:rPr lang="da-DK" dirty="0" smtClean="0"/>
              <a:t>, </a:t>
            </a:r>
            <a:r>
              <a:rPr lang="da-DK" dirty="0" err="1" smtClean="0"/>
              <a:t>sheep</a:t>
            </a:r>
            <a:endParaRPr lang="da-DK" dirty="0" smtClean="0"/>
          </a:p>
          <a:p>
            <a:r>
              <a:rPr lang="da-DK" dirty="0"/>
              <a:t>	</a:t>
            </a:r>
            <a:r>
              <a:rPr lang="da-DK" dirty="0" smtClean="0"/>
              <a:t>		</a:t>
            </a:r>
            <a:r>
              <a:rPr lang="da-DK" dirty="0" err="1" smtClean="0"/>
              <a:t>knowledge</a:t>
            </a:r>
            <a:r>
              <a:rPr lang="da-DK" dirty="0" smtClean="0"/>
              <a:t> of </a:t>
            </a:r>
            <a:r>
              <a:rPr lang="da-DK" dirty="0" err="1" smtClean="0"/>
              <a:t>wool</a:t>
            </a:r>
            <a:r>
              <a:rPr lang="da-DK" dirty="0" smtClean="0"/>
              <a:t>, </a:t>
            </a:r>
            <a:r>
              <a:rPr lang="da-DK" dirty="0" err="1" smtClean="0"/>
              <a:t>spinning</a:t>
            </a:r>
            <a:r>
              <a:rPr lang="da-DK" dirty="0" smtClean="0"/>
              <a:t>, 				</a:t>
            </a:r>
            <a:r>
              <a:rPr lang="da-DK" dirty="0" err="1" smtClean="0"/>
              <a:t>weaving</a:t>
            </a:r>
            <a:r>
              <a:rPr lang="da-DK" dirty="0" smtClean="0"/>
              <a:t>; </a:t>
            </a:r>
            <a:r>
              <a:rPr lang="da-DK" dirty="0" err="1" smtClean="0"/>
              <a:t>wagonry</a:t>
            </a:r>
            <a:r>
              <a:rPr lang="da-DK" dirty="0" smtClean="0"/>
              <a:t>; </a:t>
            </a:r>
            <a:r>
              <a:rPr lang="da-DK" dirty="0" err="1" smtClean="0"/>
              <a:t>dairy</a:t>
            </a:r>
            <a:r>
              <a:rPr lang="da-DK" dirty="0" smtClean="0"/>
              <a:t> products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r>
              <a:rPr lang="da-DK" dirty="0" smtClean="0"/>
              <a:t>Overall </a:t>
            </a:r>
            <a:r>
              <a:rPr lang="da-DK" dirty="0" err="1" smtClean="0"/>
              <a:t>picture</a:t>
            </a:r>
            <a:r>
              <a:rPr lang="da-DK" dirty="0" smtClean="0"/>
              <a:t> </a:t>
            </a:r>
            <a:r>
              <a:rPr lang="da-DK" dirty="0" err="1" smtClean="0"/>
              <a:t>consistent</a:t>
            </a:r>
            <a:r>
              <a:rPr lang="da-DK" dirty="0" smtClean="0"/>
              <a:t> with a </a:t>
            </a:r>
            <a:r>
              <a:rPr lang="da-DK" dirty="0" err="1" smtClean="0"/>
              <a:t>predominantly</a:t>
            </a:r>
            <a:r>
              <a:rPr lang="da-DK" dirty="0" smtClean="0"/>
              <a:t> </a:t>
            </a:r>
            <a:r>
              <a:rPr lang="da-DK" dirty="0" err="1" smtClean="0"/>
              <a:t>pastoralist</a:t>
            </a:r>
            <a:r>
              <a:rPr lang="da-DK" dirty="0" smtClean="0"/>
              <a:t> society </a:t>
            </a:r>
            <a:r>
              <a:rPr lang="da-DK" dirty="0" err="1" smtClean="0"/>
              <a:t>after</a:t>
            </a:r>
            <a:r>
              <a:rPr lang="da-DK" dirty="0" smtClean="0"/>
              <a:t> the ”</a:t>
            </a:r>
            <a:r>
              <a:rPr lang="da-DK" dirty="0" err="1" smtClean="0"/>
              <a:t>secondary</a:t>
            </a:r>
            <a:r>
              <a:rPr lang="da-DK" dirty="0" smtClean="0"/>
              <a:t> products” revolution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3CC35E3-D664-4E28-B78A-E4B8421FC00F}" type="slidenum">
              <a:rPr lang="da-DK" smtClean="0"/>
              <a:pPr/>
              <a:t>37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  <p:pic>
        <p:nvPicPr>
          <p:cNvPr id="3076" name="Picture 4" descr="http://images-mediawiki-sites.thefullwiki.org/01/2/5/5/214092188236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24944"/>
            <a:ext cx="2880320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56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solidFill>
                  <a:srgbClr val="FF0000"/>
                </a:solidFill>
              </a:rPr>
              <a:t>What</a:t>
            </a:r>
            <a:r>
              <a:rPr lang="da-DK" dirty="0" smtClean="0">
                <a:solidFill>
                  <a:srgbClr val="FF0000"/>
                </a:solidFill>
              </a:rPr>
              <a:t> did </a:t>
            </a:r>
            <a:r>
              <a:rPr lang="da-DK" dirty="0" err="1" smtClean="0">
                <a:solidFill>
                  <a:srgbClr val="FF0000"/>
                </a:solidFill>
              </a:rPr>
              <a:t>they</a:t>
            </a:r>
            <a:r>
              <a:rPr lang="da-DK" dirty="0" smtClean="0">
                <a:solidFill>
                  <a:srgbClr val="FF0000"/>
                </a:solidFill>
              </a:rPr>
              <a:t> have and </a:t>
            </a:r>
            <a:r>
              <a:rPr lang="da-DK" dirty="0" err="1" smtClean="0">
                <a:solidFill>
                  <a:srgbClr val="FF0000"/>
                </a:solidFill>
              </a:rPr>
              <a:t>what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did’nt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they</a:t>
            </a:r>
            <a:r>
              <a:rPr lang="da-DK" dirty="0" smtClean="0">
                <a:solidFill>
                  <a:srgbClr val="FF0000"/>
                </a:solidFill>
              </a:rPr>
              <a:t>?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129030" name="Rectangle 6"/>
          <p:cNvSpPr>
            <a:spLocks noGrp="1" noChangeArrowheads="1"/>
          </p:cNvSpPr>
          <p:nvPr>
            <p:ph idx="1"/>
          </p:nvPr>
        </p:nvSpPr>
        <p:spPr>
          <a:xfrm>
            <a:off x="1017197" y="1700808"/>
            <a:ext cx="6577012" cy="4676071"/>
          </a:xfrm>
        </p:spPr>
        <p:txBody>
          <a:bodyPr/>
          <a:lstStyle/>
          <a:p>
            <a:r>
              <a:rPr lang="da-DK" dirty="0" smtClean="0"/>
              <a:t>No </a:t>
            </a:r>
            <a:r>
              <a:rPr lang="da-DK" dirty="0" err="1" smtClean="0"/>
              <a:t>common</a:t>
            </a:r>
            <a:r>
              <a:rPr lang="da-DK" dirty="0" smtClean="0"/>
              <a:t> </a:t>
            </a:r>
            <a:r>
              <a:rPr lang="da-DK" dirty="0" err="1" smtClean="0"/>
              <a:t>protoforms</a:t>
            </a:r>
            <a:r>
              <a:rPr lang="da-DK" dirty="0" smtClean="0"/>
              <a:t>	:	Common </a:t>
            </a:r>
            <a:r>
              <a:rPr lang="da-DK" dirty="0" err="1" smtClean="0"/>
              <a:t>protoforms</a:t>
            </a:r>
            <a:endParaRPr lang="da-DK" dirty="0" smtClean="0"/>
          </a:p>
          <a:p>
            <a:endParaRPr lang="da-DK" dirty="0"/>
          </a:p>
          <a:p>
            <a:r>
              <a:rPr lang="da-DK" cap="small" dirty="0" err="1" smtClean="0">
                <a:solidFill>
                  <a:srgbClr val="FF0000"/>
                </a:solidFill>
              </a:rPr>
              <a:t>Goats</a:t>
            </a:r>
            <a:r>
              <a:rPr lang="da-DK" cap="small" dirty="0" smtClean="0"/>
              <a:t>			:	</a:t>
            </a:r>
            <a:r>
              <a:rPr lang="da-DK" cap="small" dirty="0" err="1" smtClean="0">
                <a:solidFill>
                  <a:srgbClr val="00B050"/>
                </a:solidFill>
              </a:rPr>
              <a:t>Sheep</a:t>
            </a:r>
            <a:endParaRPr lang="da-DK" cap="small" dirty="0" smtClean="0">
              <a:solidFill>
                <a:srgbClr val="00B050"/>
              </a:solidFill>
            </a:endParaRPr>
          </a:p>
          <a:p>
            <a:endParaRPr lang="da-DK" cap="small" dirty="0" smtClean="0"/>
          </a:p>
          <a:p>
            <a:r>
              <a:rPr lang="da-DK" cap="small" dirty="0" err="1" smtClean="0">
                <a:solidFill>
                  <a:srgbClr val="FF0000"/>
                </a:solidFill>
              </a:rPr>
              <a:t>Flax</a:t>
            </a:r>
            <a:r>
              <a:rPr lang="da-DK" cap="small" dirty="0" smtClean="0">
                <a:solidFill>
                  <a:srgbClr val="FF0000"/>
                </a:solidFill>
              </a:rPr>
              <a:t>, linen</a:t>
            </a:r>
            <a:r>
              <a:rPr lang="da-DK" cap="small" dirty="0" smtClean="0"/>
              <a:t>		:	</a:t>
            </a:r>
            <a:r>
              <a:rPr lang="da-DK" cap="small" dirty="0" err="1" smtClean="0">
                <a:solidFill>
                  <a:srgbClr val="00B050"/>
                </a:solidFill>
              </a:rPr>
              <a:t>Wool</a:t>
            </a:r>
            <a:endParaRPr lang="da-DK" cap="small" dirty="0" smtClean="0">
              <a:solidFill>
                <a:srgbClr val="00B050"/>
              </a:solidFill>
            </a:endParaRPr>
          </a:p>
          <a:p>
            <a:endParaRPr lang="da-DK" cap="small" dirty="0"/>
          </a:p>
          <a:p>
            <a:r>
              <a:rPr lang="da-DK" cap="small" dirty="0" smtClean="0">
                <a:solidFill>
                  <a:srgbClr val="FF0000"/>
                </a:solidFill>
              </a:rPr>
              <a:t>Pulses</a:t>
            </a:r>
            <a:r>
              <a:rPr lang="da-DK" cap="small" dirty="0" smtClean="0"/>
              <a:t>			:	</a:t>
            </a:r>
            <a:r>
              <a:rPr lang="da-DK" cap="small" dirty="0" err="1" smtClean="0">
                <a:solidFill>
                  <a:srgbClr val="00B050"/>
                </a:solidFill>
              </a:rPr>
              <a:t>Other</a:t>
            </a:r>
            <a:r>
              <a:rPr lang="da-DK" cap="small" dirty="0" smtClean="0">
                <a:solidFill>
                  <a:srgbClr val="00B050"/>
                </a:solidFill>
              </a:rPr>
              <a:t> </a:t>
            </a:r>
            <a:r>
              <a:rPr lang="da-DK" cap="small" dirty="0" err="1" smtClean="0">
                <a:solidFill>
                  <a:srgbClr val="00B050"/>
                </a:solidFill>
              </a:rPr>
              <a:t>agricultural</a:t>
            </a:r>
            <a:r>
              <a:rPr lang="da-DK" cap="small" dirty="0" smtClean="0">
                <a:solidFill>
                  <a:srgbClr val="00B050"/>
                </a:solidFill>
              </a:rPr>
              <a:t> terms </a:t>
            </a:r>
            <a:r>
              <a:rPr lang="da-DK" cap="small" dirty="0" smtClean="0"/>
              <a:t>					(</a:t>
            </a:r>
            <a:r>
              <a:rPr lang="da-DK" dirty="0" smtClean="0"/>
              <a:t>Guus Kroonen</a:t>
            </a:r>
            <a:r>
              <a:rPr lang="da-DK" cap="small" dirty="0" smtClean="0"/>
              <a:t>)</a:t>
            </a:r>
          </a:p>
          <a:p>
            <a:endParaRPr lang="da-DK" cap="small" dirty="0"/>
          </a:p>
          <a:p>
            <a:r>
              <a:rPr lang="da-DK" cap="small" dirty="0" smtClean="0"/>
              <a:t>				</a:t>
            </a:r>
            <a:r>
              <a:rPr lang="da-DK" cap="small" dirty="0" smtClean="0">
                <a:solidFill>
                  <a:srgbClr val="00B050"/>
                </a:solidFill>
              </a:rPr>
              <a:t>Horse, </a:t>
            </a:r>
            <a:r>
              <a:rPr lang="da-DK" cap="small" dirty="0" err="1" smtClean="0">
                <a:solidFill>
                  <a:srgbClr val="00B050"/>
                </a:solidFill>
              </a:rPr>
              <a:t>wheel</a:t>
            </a:r>
            <a:r>
              <a:rPr lang="da-DK" cap="small" dirty="0" smtClean="0">
                <a:solidFill>
                  <a:srgbClr val="00B050"/>
                </a:solidFill>
              </a:rPr>
              <a:t> and wagon</a:t>
            </a:r>
          </a:p>
          <a:p>
            <a:endParaRPr lang="da-DK" cap="small" dirty="0"/>
          </a:p>
          <a:p>
            <a:r>
              <a:rPr lang="da-DK" cap="small" dirty="0" smtClean="0"/>
              <a:t>				</a:t>
            </a:r>
            <a:r>
              <a:rPr lang="da-DK" cap="small" dirty="0" err="1" smtClean="0">
                <a:solidFill>
                  <a:srgbClr val="00B050"/>
                </a:solidFill>
              </a:rPr>
              <a:t>Dairy</a:t>
            </a:r>
            <a:r>
              <a:rPr lang="da-DK" cap="small" dirty="0" smtClean="0">
                <a:solidFill>
                  <a:srgbClr val="00B050"/>
                </a:solidFill>
              </a:rPr>
              <a:t> products (but not 					</a:t>
            </a:r>
            <a:r>
              <a:rPr lang="da-DK" cap="small" dirty="0" err="1" smtClean="0">
                <a:solidFill>
                  <a:srgbClr val="00B050"/>
                </a:solidFill>
              </a:rPr>
              <a:t>milk</a:t>
            </a:r>
            <a:r>
              <a:rPr lang="da-DK" cap="small" dirty="0" smtClean="0">
                <a:solidFill>
                  <a:srgbClr val="00B050"/>
                </a:solidFill>
              </a:rPr>
              <a:t>!)</a:t>
            </a:r>
          </a:p>
          <a:p>
            <a:endParaRPr lang="da-DK" cap="small" dirty="0">
              <a:solidFill>
                <a:srgbClr val="00B050"/>
              </a:solidFill>
            </a:endParaRPr>
          </a:p>
          <a:p>
            <a:r>
              <a:rPr lang="da-DK" cap="small" dirty="0" err="1" smtClean="0">
                <a:solidFill>
                  <a:srgbClr val="00B050"/>
                </a:solidFill>
              </a:rPr>
              <a:t>They</a:t>
            </a:r>
            <a:r>
              <a:rPr lang="da-DK" cap="small" dirty="0" smtClean="0">
                <a:solidFill>
                  <a:srgbClr val="00B050"/>
                </a:solidFill>
              </a:rPr>
              <a:t> </a:t>
            </a:r>
            <a:r>
              <a:rPr lang="da-DK" cap="small" dirty="0" err="1" smtClean="0">
                <a:solidFill>
                  <a:srgbClr val="00B050"/>
                </a:solidFill>
              </a:rPr>
              <a:t>were</a:t>
            </a:r>
            <a:r>
              <a:rPr lang="da-DK" cap="small" dirty="0" smtClean="0">
                <a:solidFill>
                  <a:srgbClr val="00B050"/>
                </a:solidFill>
              </a:rPr>
              <a:t> not the </a:t>
            </a:r>
            <a:r>
              <a:rPr lang="da-DK" cap="small" dirty="0" err="1" smtClean="0">
                <a:solidFill>
                  <a:srgbClr val="00B050"/>
                </a:solidFill>
              </a:rPr>
              <a:t>first</a:t>
            </a:r>
            <a:r>
              <a:rPr lang="da-DK" cap="small" dirty="0" smtClean="0">
                <a:solidFill>
                  <a:srgbClr val="00B050"/>
                </a:solidFill>
              </a:rPr>
              <a:t> farmers – the </a:t>
            </a:r>
            <a:r>
              <a:rPr lang="da-DK" cap="small" smtClean="0">
                <a:solidFill>
                  <a:srgbClr val="00B050"/>
                </a:solidFill>
              </a:rPr>
              <a:t>(old) europeans</a:t>
            </a:r>
            <a:r>
              <a:rPr lang="da-DK" cap="small" dirty="0" smtClean="0">
                <a:solidFill>
                  <a:srgbClr val="00B050"/>
                </a:solidFill>
              </a:rPr>
              <a:t> </a:t>
            </a:r>
            <a:r>
              <a:rPr lang="da-DK" cap="small" dirty="0" err="1" smtClean="0">
                <a:solidFill>
                  <a:srgbClr val="00B050"/>
                </a:solidFill>
              </a:rPr>
              <a:t>already</a:t>
            </a:r>
            <a:r>
              <a:rPr lang="da-DK" cap="small" dirty="0">
                <a:solidFill>
                  <a:srgbClr val="00B050"/>
                </a:solidFill>
              </a:rPr>
              <a:t> </a:t>
            </a:r>
            <a:r>
              <a:rPr lang="da-DK" cap="small" dirty="0" err="1" smtClean="0">
                <a:solidFill>
                  <a:srgbClr val="00B050"/>
                </a:solidFill>
              </a:rPr>
              <a:t>knew</a:t>
            </a:r>
            <a:r>
              <a:rPr lang="da-DK" cap="small" dirty="0" smtClean="0">
                <a:solidFill>
                  <a:srgbClr val="00B050"/>
                </a:solidFill>
              </a:rPr>
              <a:t> </a:t>
            </a:r>
            <a:r>
              <a:rPr lang="da-DK" cap="small" dirty="0" err="1" smtClean="0">
                <a:solidFill>
                  <a:srgbClr val="00B050"/>
                </a:solidFill>
              </a:rPr>
              <a:t>farming</a:t>
            </a:r>
            <a:r>
              <a:rPr lang="da-DK" cap="small" dirty="0" smtClean="0">
                <a:solidFill>
                  <a:srgbClr val="00B050"/>
                </a:solidFill>
              </a:rPr>
              <a:t> </a:t>
            </a:r>
            <a:r>
              <a:rPr lang="da-DK" cap="small" dirty="0" err="1" smtClean="0">
                <a:solidFill>
                  <a:srgbClr val="00B050"/>
                </a:solidFill>
              </a:rPr>
              <a:t>when</a:t>
            </a:r>
            <a:r>
              <a:rPr lang="da-DK" cap="small" dirty="0" smtClean="0">
                <a:solidFill>
                  <a:srgbClr val="00B050"/>
                </a:solidFill>
              </a:rPr>
              <a:t> the </a:t>
            </a:r>
            <a:r>
              <a:rPr lang="da-DK" cap="small" dirty="0" err="1">
                <a:solidFill>
                  <a:srgbClr val="00B050"/>
                </a:solidFill>
              </a:rPr>
              <a:t>I</a:t>
            </a:r>
            <a:r>
              <a:rPr lang="da-DK" cap="small" dirty="0" err="1" smtClean="0">
                <a:solidFill>
                  <a:srgbClr val="00B050"/>
                </a:solidFill>
              </a:rPr>
              <a:t>ndo</a:t>
            </a:r>
            <a:r>
              <a:rPr lang="da-DK" cap="small" dirty="0" smtClean="0">
                <a:solidFill>
                  <a:srgbClr val="00B050"/>
                </a:solidFill>
              </a:rPr>
              <a:t>-Europeans </a:t>
            </a:r>
            <a:r>
              <a:rPr lang="da-DK" cap="small" dirty="0" err="1" smtClean="0">
                <a:solidFill>
                  <a:srgbClr val="00B050"/>
                </a:solidFill>
              </a:rPr>
              <a:t>arrived</a:t>
            </a:r>
            <a:endParaRPr lang="da-DK" cap="small" dirty="0" smtClean="0">
              <a:solidFill>
                <a:srgbClr val="00B05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2858400" y="-3175"/>
            <a:ext cx="6253200" cy="263525"/>
          </a:xfrm>
        </p:spPr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3CC35E3-D664-4E28-B78A-E4B8421FC00F}" type="slidenum">
              <a:rPr lang="da-DK" smtClean="0"/>
              <a:pPr/>
              <a:t>38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18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Jacob Grimm (1785-1863; Deutsche Grammatik 1816)</a:t>
            </a:r>
            <a:endParaRPr lang="da-DK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2858400" y="-3175"/>
            <a:ext cx="6253200" cy="263525"/>
          </a:xfrm>
        </p:spPr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3CC35E3-D664-4E28-B78A-E4B8421FC00F}" type="slidenum">
              <a:rPr lang="da-DK" smtClean="0"/>
              <a:pPr/>
              <a:t>4</a:t>
            </a:fld>
            <a:endParaRPr lang="da-DK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956" y="2147702"/>
            <a:ext cx="2625027" cy="325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57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Other</a:t>
            </a:r>
            <a:r>
              <a:rPr lang="da-DK" dirty="0" smtClean="0"/>
              <a:t> </a:t>
            </a:r>
            <a:r>
              <a:rPr lang="da-DK" dirty="0" err="1" smtClean="0"/>
              <a:t>words</a:t>
            </a:r>
            <a:r>
              <a:rPr lang="da-DK" dirty="0" smtClean="0"/>
              <a:t> with *p-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42988" y="1374775"/>
            <a:ext cx="6577012" cy="4934545"/>
          </a:xfrm>
        </p:spPr>
        <p:txBody>
          <a:bodyPr/>
          <a:lstStyle/>
          <a:p>
            <a:r>
              <a:rPr lang="da-DK" dirty="0" smtClean="0"/>
              <a:t>Sanskrit		Greek		Latin		English</a:t>
            </a:r>
          </a:p>
          <a:p>
            <a:r>
              <a:rPr lang="da-DK" dirty="0" err="1" smtClean="0"/>
              <a:t>p</a:t>
            </a:r>
            <a:r>
              <a:rPr lang="da-DK" sz="2000" dirty="0" err="1" smtClean="0">
                <a:latin typeface="Times New Roman"/>
                <a:cs typeface="Times New Roman"/>
              </a:rPr>
              <a:t>ā</a:t>
            </a:r>
            <a:r>
              <a:rPr lang="da-DK" dirty="0" err="1" smtClean="0"/>
              <a:t>d</a:t>
            </a:r>
            <a:r>
              <a:rPr lang="da-DK" dirty="0" smtClean="0"/>
              <a:t>-		pod-		</a:t>
            </a:r>
            <a:r>
              <a:rPr lang="da-DK" dirty="0" err="1" smtClean="0"/>
              <a:t>ped</a:t>
            </a:r>
            <a:r>
              <a:rPr lang="da-DK" dirty="0" smtClean="0"/>
              <a:t>-		</a:t>
            </a:r>
            <a:r>
              <a:rPr lang="da-DK" dirty="0" err="1" smtClean="0"/>
              <a:t>foot</a:t>
            </a:r>
            <a:endParaRPr lang="da-DK" dirty="0" smtClean="0"/>
          </a:p>
          <a:p>
            <a:r>
              <a:rPr lang="da-DK" dirty="0"/>
              <a:t>	</a:t>
            </a:r>
            <a:r>
              <a:rPr lang="da-DK" dirty="0" smtClean="0"/>
              <a:t>			</a:t>
            </a:r>
            <a:r>
              <a:rPr lang="da-DK" dirty="0" err="1" smtClean="0"/>
              <a:t>piscis</a:t>
            </a:r>
            <a:r>
              <a:rPr lang="da-DK" dirty="0" smtClean="0"/>
              <a:t>		</a:t>
            </a:r>
            <a:r>
              <a:rPr lang="da-DK" dirty="0" err="1" smtClean="0"/>
              <a:t>fish</a:t>
            </a:r>
            <a:endParaRPr lang="da-DK" dirty="0" smtClean="0"/>
          </a:p>
          <a:p>
            <a:r>
              <a:rPr lang="da-DK" dirty="0" err="1" smtClean="0"/>
              <a:t>pard</a:t>
            </a:r>
            <a:r>
              <a:rPr lang="da-DK" dirty="0" smtClean="0"/>
              <a:t>-		</a:t>
            </a:r>
            <a:r>
              <a:rPr lang="da-DK" dirty="0" err="1" smtClean="0"/>
              <a:t>perd</a:t>
            </a:r>
            <a:r>
              <a:rPr lang="da-DK" dirty="0" smtClean="0"/>
              <a:t>-				fart</a:t>
            </a:r>
          </a:p>
          <a:p>
            <a:r>
              <a:rPr lang="da-DK" dirty="0"/>
              <a:t>	</a:t>
            </a:r>
            <a:r>
              <a:rPr lang="da-DK" dirty="0" smtClean="0"/>
              <a:t>	</a:t>
            </a:r>
            <a:r>
              <a:rPr lang="da-DK" dirty="0" err="1" smtClean="0"/>
              <a:t>p</a:t>
            </a:r>
            <a:r>
              <a:rPr lang="da-DK" sz="2000" dirty="0" err="1" smtClean="0">
                <a:latin typeface="Times New Roman"/>
                <a:cs typeface="Times New Roman"/>
              </a:rPr>
              <a:t>ū</a:t>
            </a:r>
            <a:r>
              <a:rPr lang="da-DK" dirty="0" err="1" smtClean="0"/>
              <a:t>r</a:t>
            </a:r>
            <a:r>
              <a:rPr lang="da-DK" dirty="0" smtClean="0"/>
              <a:t>				fire</a:t>
            </a:r>
          </a:p>
          <a:p>
            <a:r>
              <a:rPr lang="da-DK" dirty="0" err="1" smtClean="0"/>
              <a:t>prthu</a:t>
            </a:r>
            <a:r>
              <a:rPr lang="da-DK" dirty="0" smtClean="0"/>
              <a:t>-		</a:t>
            </a:r>
            <a:r>
              <a:rPr lang="da-DK" dirty="0" err="1" smtClean="0"/>
              <a:t>platus</a:t>
            </a:r>
            <a:r>
              <a:rPr lang="da-DK" dirty="0" smtClean="0"/>
              <a:t>				</a:t>
            </a:r>
            <a:r>
              <a:rPr lang="da-DK" dirty="0" err="1" smtClean="0"/>
              <a:t>flat</a:t>
            </a:r>
            <a:endParaRPr lang="da-DK" dirty="0" smtClean="0"/>
          </a:p>
          <a:p>
            <a:r>
              <a:rPr lang="da-DK" dirty="0" err="1" smtClean="0"/>
              <a:t>plav</a:t>
            </a:r>
            <a:r>
              <a:rPr lang="da-DK" dirty="0" smtClean="0"/>
              <a:t>-		</a:t>
            </a:r>
            <a:r>
              <a:rPr lang="da-DK" dirty="0" err="1" smtClean="0"/>
              <a:t>ple</a:t>
            </a:r>
            <a:r>
              <a:rPr lang="da-DK" dirty="0" smtClean="0"/>
              <a:t>(u)-				flow</a:t>
            </a:r>
          </a:p>
          <a:p>
            <a:r>
              <a:rPr lang="da-DK" dirty="0"/>
              <a:t>	</a:t>
            </a:r>
            <a:r>
              <a:rPr lang="da-DK" dirty="0" smtClean="0"/>
              <a:t>	</a:t>
            </a:r>
            <a:r>
              <a:rPr lang="da-DK" dirty="0" err="1" smtClean="0"/>
              <a:t>p</a:t>
            </a:r>
            <a:r>
              <a:rPr lang="da-DK" sz="2000" dirty="0" err="1" smtClean="0">
                <a:latin typeface="Times New Roman"/>
                <a:cs typeface="Times New Roman"/>
              </a:rPr>
              <a:t>ō</a:t>
            </a:r>
            <a:r>
              <a:rPr lang="da-DK" dirty="0" err="1" smtClean="0"/>
              <a:t>los</a:t>
            </a:r>
            <a:r>
              <a:rPr lang="da-DK" dirty="0" smtClean="0"/>
              <a:t>				</a:t>
            </a:r>
            <a:r>
              <a:rPr lang="da-DK" dirty="0" err="1" smtClean="0"/>
              <a:t>foal</a:t>
            </a:r>
            <a:endParaRPr lang="da-DK" dirty="0" smtClean="0"/>
          </a:p>
          <a:p>
            <a:r>
              <a:rPr lang="da-DK" dirty="0" smtClean="0"/>
              <a:t>priya-						</a:t>
            </a:r>
            <a:r>
              <a:rPr lang="da-DK" dirty="0" err="1" smtClean="0"/>
              <a:t>friend</a:t>
            </a:r>
            <a:endParaRPr lang="da-DK" dirty="0" smtClean="0"/>
          </a:p>
          <a:p>
            <a:r>
              <a:rPr lang="da-DK" dirty="0" err="1" smtClean="0"/>
              <a:t>pa</a:t>
            </a:r>
            <a:r>
              <a:rPr lang="da-DK" sz="2000" dirty="0" err="1" smtClean="0">
                <a:latin typeface="Times New Roman"/>
                <a:cs typeface="Times New Roman"/>
              </a:rPr>
              <a:t>ś</a:t>
            </a:r>
            <a:r>
              <a:rPr lang="da-DK" dirty="0" err="1" smtClean="0"/>
              <a:t>u</a:t>
            </a:r>
            <a:r>
              <a:rPr lang="da-DK" dirty="0" smtClean="0"/>
              <a:t>-				</a:t>
            </a:r>
            <a:r>
              <a:rPr lang="da-DK" dirty="0" err="1" smtClean="0"/>
              <a:t>pecu</a:t>
            </a:r>
            <a:r>
              <a:rPr lang="da-DK" dirty="0" smtClean="0"/>
              <a:t>		</a:t>
            </a:r>
            <a:r>
              <a:rPr lang="da-DK" dirty="0" err="1" smtClean="0"/>
              <a:t>fee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3CC35E3-D664-4E28-B78A-E4B8421FC00F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245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Karl Verner (1846 - 1896) and the </a:t>
            </a:r>
            <a:r>
              <a:rPr lang="da-DK" dirty="0" err="1" smtClean="0"/>
              <a:t>Neogrammarians</a:t>
            </a:r>
            <a:endParaRPr lang="da-DK" dirty="0"/>
          </a:p>
        </p:txBody>
      </p:sp>
      <p:sp>
        <p:nvSpPr>
          <p:cNvPr id="129030" name="Rectangle 6"/>
          <p:cNvSpPr>
            <a:spLocks noGrp="1" noChangeArrowheads="1"/>
          </p:cNvSpPr>
          <p:nvPr>
            <p:ph idx="1"/>
          </p:nvPr>
        </p:nvSpPr>
        <p:spPr>
          <a:xfrm>
            <a:off x="1042987" y="1340768"/>
            <a:ext cx="5514019" cy="3816425"/>
          </a:xfrm>
        </p:spPr>
        <p:txBody>
          <a:bodyPr/>
          <a:lstStyle/>
          <a:p>
            <a:r>
              <a:rPr lang="da-DK" dirty="0" err="1" smtClean="0">
                <a:cs typeface="Times New Roman"/>
              </a:rPr>
              <a:t>Neogrammarian</a:t>
            </a:r>
            <a:r>
              <a:rPr lang="da-DK" dirty="0" smtClean="0">
                <a:cs typeface="Times New Roman"/>
              </a:rPr>
              <a:t> credo:</a:t>
            </a:r>
          </a:p>
          <a:p>
            <a:r>
              <a:rPr lang="da-DK" dirty="0" smtClean="0">
                <a:cs typeface="Times New Roman"/>
              </a:rPr>
              <a:t>Sound </a:t>
            </a:r>
            <a:r>
              <a:rPr lang="da-DK" dirty="0" err="1" smtClean="0">
                <a:cs typeface="Times New Roman"/>
              </a:rPr>
              <a:t>laws</a:t>
            </a:r>
            <a:r>
              <a:rPr lang="da-DK" dirty="0" smtClean="0">
                <a:cs typeface="Times New Roman"/>
              </a:rPr>
              <a:t> </a:t>
            </a:r>
            <a:r>
              <a:rPr lang="da-DK" dirty="0" err="1" smtClean="0">
                <a:cs typeface="Times New Roman"/>
              </a:rPr>
              <a:t>are</a:t>
            </a:r>
            <a:r>
              <a:rPr lang="da-DK" dirty="0" smtClean="0">
                <a:cs typeface="Times New Roman"/>
              </a:rPr>
              <a:t> </a:t>
            </a:r>
            <a:r>
              <a:rPr lang="da-DK" dirty="0" err="1" smtClean="0">
                <a:cs typeface="Times New Roman"/>
              </a:rPr>
              <a:t>exceptionless</a:t>
            </a:r>
            <a:endParaRPr lang="da-DK" dirty="0" smtClean="0">
              <a:cs typeface="Times New Roman"/>
            </a:endParaRPr>
          </a:p>
          <a:p>
            <a:endParaRPr lang="da-DK" dirty="0">
              <a:cs typeface="Times New Roman"/>
            </a:endParaRPr>
          </a:p>
          <a:p>
            <a:r>
              <a:rPr lang="da-DK" dirty="0" smtClean="0">
                <a:cs typeface="Times New Roman"/>
              </a:rPr>
              <a:t>Verner:</a:t>
            </a:r>
          </a:p>
          <a:p>
            <a:r>
              <a:rPr lang="da-DK" dirty="0" smtClean="0">
                <a:cs typeface="Times New Roman"/>
              </a:rPr>
              <a:t>”No </a:t>
            </a:r>
            <a:r>
              <a:rPr lang="da-DK" dirty="0" err="1" smtClean="0">
                <a:cs typeface="Times New Roman"/>
              </a:rPr>
              <a:t>exceptions</a:t>
            </a:r>
            <a:r>
              <a:rPr lang="da-DK" dirty="0" smtClean="0">
                <a:cs typeface="Times New Roman"/>
              </a:rPr>
              <a:t> </a:t>
            </a:r>
            <a:r>
              <a:rPr lang="da-DK" dirty="0" err="1" smtClean="0">
                <a:cs typeface="Times New Roman"/>
              </a:rPr>
              <a:t>without</a:t>
            </a:r>
            <a:r>
              <a:rPr lang="da-DK" dirty="0" smtClean="0">
                <a:cs typeface="Times New Roman"/>
              </a:rPr>
              <a:t> a </a:t>
            </a:r>
            <a:r>
              <a:rPr lang="da-DK" dirty="0" err="1" smtClean="0">
                <a:cs typeface="Times New Roman"/>
              </a:rPr>
              <a:t>rule</a:t>
            </a:r>
            <a:r>
              <a:rPr lang="da-DK" dirty="0" smtClean="0">
                <a:cs typeface="Times New Roman"/>
              </a:rPr>
              <a:t>”</a:t>
            </a:r>
          </a:p>
          <a:p>
            <a:endParaRPr lang="da-DK" dirty="0">
              <a:cs typeface="Times New Roman"/>
            </a:endParaRPr>
          </a:p>
          <a:p>
            <a:r>
              <a:rPr lang="da-DK" dirty="0" smtClean="0">
                <a:cs typeface="Times New Roman"/>
              </a:rPr>
              <a:t>Sound </a:t>
            </a:r>
            <a:r>
              <a:rPr lang="da-DK" dirty="0" err="1" smtClean="0">
                <a:cs typeface="Times New Roman"/>
              </a:rPr>
              <a:t>change</a:t>
            </a:r>
            <a:r>
              <a:rPr lang="da-DK" dirty="0" smtClean="0">
                <a:cs typeface="Times New Roman"/>
              </a:rPr>
              <a:t> is </a:t>
            </a:r>
            <a:r>
              <a:rPr lang="da-DK" dirty="0" err="1" smtClean="0">
                <a:cs typeface="Times New Roman"/>
              </a:rPr>
              <a:t>often</a:t>
            </a:r>
            <a:r>
              <a:rPr lang="da-DK" dirty="0" smtClean="0">
                <a:cs typeface="Times New Roman"/>
              </a:rPr>
              <a:t> </a:t>
            </a:r>
            <a:r>
              <a:rPr lang="da-DK" dirty="0" err="1" smtClean="0">
                <a:cs typeface="Times New Roman"/>
              </a:rPr>
              <a:t>conditioned</a:t>
            </a:r>
            <a:endParaRPr lang="da-DK" dirty="0" smtClean="0">
              <a:cs typeface="Times New Roman"/>
            </a:endParaRPr>
          </a:p>
          <a:p>
            <a:endParaRPr lang="da-DK" dirty="0">
              <a:cs typeface="Times New Roman" panose="02020603050405020304" pitchFamily="18" charset="0"/>
            </a:endParaRPr>
          </a:p>
          <a:p>
            <a:r>
              <a:rPr lang="da-D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Gothic</a:t>
            </a:r>
            <a:r>
              <a:rPr lang="da-D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German	Sanskrit</a:t>
            </a:r>
          </a:p>
          <a:p>
            <a:r>
              <a:rPr lang="da-D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a-D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da-DK" sz="2000" b="1" dirty="0" err="1" smtClean="0">
                <a:latin typeface="Times New Roman"/>
                <a:cs typeface="Times New Roman"/>
              </a:rPr>
              <a:t>þ</a:t>
            </a:r>
            <a:r>
              <a:rPr lang="da-DK" sz="2000" dirty="0" err="1" smtClean="0">
                <a:latin typeface="Times New Roman"/>
                <a:cs typeface="Times New Roman"/>
              </a:rPr>
              <a:t>ar</a:t>
            </a:r>
            <a:r>
              <a:rPr lang="da-DK" sz="2000" dirty="0" smtClean="0">
                <a:latin typeface="Times New Roman"/>
                <a:cs typeface="Times New Roman"/>
              </a:rPr>
              <a:t>	</a:t>
            </a:r>
            <a:r>
              <a:rPr lang="da-DK" sz="2000" dirty="0" err="1" smtClean="0">
                <a:latin typeface="Times New Roman"/>
                <a:cs typeface="Times New Roman"/>
              </a:rPr>
              <a:t>Bru</a:t>
            </a:r>
            <a:r>
              <a:rPr lang="da-DK" sz="2000" b="1" dirty="0" err="1" smtClean="0">
                <a:latin typeface="Times New Roman"/>
                <a:cs typeface="Times New Roman"/>
              </a:rPr>
              <a:t>d</a:t>
            </a:r>
            <a:r>
              <a:rPr lang="da-DK" sz="2000" dirty="0" err="1" smtClean="0">
                <a:latin typeface="Times New Roman"/>
                <a:cs typeface="Times New Roman"/>
              </a:rPr>
              <a:t>er</a:t>
            </a:r>
            <a:r>
              <a:rPr lang="da-DK" sz="2000" dirty="0" smtClean="0">
                <a:latin typeface="Times New Roman"/>
                <a:cs typeface="Times New Roman"/>
              </a:rPr>
              <a:t>	</a:t>
            </a:r>
            <a:r>
              <a:rPr lang="da-DK" sz="2000" dirty="0" err="1" smtClean="0">
                <a:latin typeface="Times New Roman"/>
                <a:cs typeface="Times New Roman"/>
              </a:rPr>
              <a:t>bhr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ā́</a:t>
            </a:r>
            <a:r>
              <a:rPr lang="da-DK" sz="2000" b="1" dirty="0" err="1" smtClean="0">
                <a:latin typeface="Times New Roman"/>
                <a:cs typeface="Times New Roman"/>
              </a:rPr>
              <a:t>t</a:t>
            </a:r>
            <a:r>
              <a:rPr lang="da-DK" sz="2000" dirty="0" err="1" smtClean="0">
                <a:latin typeface="Times New Roman"/>
                <a:cs typeface="Times New Roman"/>
              </a:rPr>
              <a:t>ar</a:t>
            </a:r>
            <a:r>
              <a:rPr lang="da-DK" sz="2000" dirty="0" smtClean="0">
                <a:latin typeface="Times New Roman"/>
                <a:cs typeface="Times New Roman"/>
              </a:rPr>
              <a:t>-</a:t>
            </a:r>
          </a:p>
          <a:p>
            <a:r>
              <a:rPr lang="da-DK" sz="2000" dirty="0" err="1">
                <a:latin typeface="Times New Roman"/>
                <a:cs typeface="Times New Roman"/>
              </a:rPr>
              <a:t>f</a:t>
            </a:r>
            <a:r>
              <a:rPr lang="da-DK" sz="2000" dirty="0" err="1" smtClean="0">
                <a:latin typeface="Times New Roman"/>
                <a:cs typeface="Times New Roman"/>
              </a:rPr>
              <a:t>a</a:t>
            </a:r>
            <a:r>
              <a:rPr lang="da-DK" sz="2000" b="1" dirty="0" err="1" smtClean="0">
                <a:latin typeface="Times New Roman"/>
                <a:cs typeface="Times New Roman"/>
              </a:rPr>
              <a:t>d</a:t>
            </a:r>
            <a:r>
              <a:rPr lang="da-DK" sz="2000" dirty="0" err="1" smtClean="0">
                <a:latin typeface="Times New Roman"/>
                <a:cs typeface="Times New Roman"/>
              </a:rPr>
              <a:t>ar</a:t>
            </a:r>
            <a:r>
              <a:rPr lang="da-DK" sz="2000" dirty="0" smtClean="0">
                <a:latin typeface="Times New Roman"/>
                <a:cs typeface="Times New Roman"/>
              </a:rPr>
              <a:t>	Va</a:t>
            </a:r>
            <a:r>
              <a:rPr lang="da-DK" sz="2000" b="1" dirty="0" smtClean="0">
                <a:latin typeface="Times New Roman"/>
                <a:cs typeface="Times New Roman"/>
              </a:rPr>
              <a:t>t</a:t>
            </a:r>
            <a:r>
              <a:rPr lang="da-DK" sz="2000" dirty="0" smtClean="0">
                <a:latin typeface="Times New Roman"/>
                <a:cs typeface="Times New Roman"/>
              </a:rPr>
              <a:t>er	</a:t>
            </a:r>
            <a:r>
              <a:rPr lang="da-DK" sz="2000" dirty="0" err="1" smtClean="0">
                <a:latin typeface="Times New Roman"/>
                <a:cs typeface="Times New Roman"/>
              </a:rPr>
              <a:t>pi</a:t>
            </a:r>
            <a:r>
              <a:rPr lang="da-DK" sz="2000" b="1" dirty="0" err="1" smtClean="0">
                <a:latin typeface="Times New Roman"/>
                <a:cs typeface="Times New Roman"/>
              </a:rPr>
              <a:t>t</a:t>
            </a:r>
            <a:r>
              <a:rPr lang="da-DK" sz="2000" dirty="0" err="1" smtClean="0">
                <a:latin typeface="Times New Roman"/>
                <a:cs typeface="Times New Roman"/>
              </a:rPr>
              <a:t>ár</a:t>
            </a:r>
            <a:r>
              <a:rPr lang="da-DK" sz="2000" dirty="0" smtClean="0">
                <a:latin typeface="Times New Roman"/>
                <a:cs typeface="Times New Roman"/>
              </a:rPr>
              <a:t>-</a:t>
            </a:r>
          </a:p>
          <a:p>
            <a:endParaRPr lang="da-DK" sz="2000" dirty="0">
              <a:latin typeface="Times New Roman"/>
              <a:cs typeface="Times New Roman"/>
            </a:endParaRPr>
          </a:p>
          <a:p>
            <a:r>
              <a:rPr lang="da-DK" sz="2000" i="1" dirty="0" err="1" smtClean="0">
                <a:latin typeface="Times New Roman"/>
                <a:cs typeface="Times New Roman"/>
              </a:rPr>
              <a:t>Eine</a:t>
            </a:r>
            <a:r>
              <a:rPr lang="da-DK" sz="2000" i="1" dirty="0" smtClean="0">
                <a:latin typeface="Times New Roman"/>
                <a:cs typeface="Times New Roman"/>
              </a:rPr>
              <a:t> </a:t>
            </a:r>
            <a:r>
              <a:rPr lang="da-DK" sz="2000" i="1" dirty="0" err="1" smtClean="0">
                <a:latin typeface="Times New Roman"/>
                <a:cs typeface="Times New Roman"/>
              </a:rPr>
              <a:t>Ausnahme</a:t>
            </a:r>
            <a:r>
              <a:rPr lang="da-DK" sz="2000" i="1" dirty="0" smtClean="0">
                <a:latin typeface="Times New Roman"/>
                <a:cs typeface="Times New Roman"/>
              </a:rPr>
              <a:t> der </a:t>
            </a:r>
            <a:r>
              <a:rPr lang="da-DK" sz="2000" i="1" dirty="0" err="1" smtClean="0">
                <a:latin typeface="Times New Roman"/>
                <a:cs typeface="Times New Roman"/>
              </a:rPr>
              <a:t>ersten</a:t>
            </a:r>
            <a:r>
              <a:rPr lang="da-DK" sz="2000" i="1" dirty="0" smtClean="0">
                <a:latin typeface="Times New Roman"/>
                <a:cs typeface="Times New Roman"/>
              </a:rPr>
              <a:t> </a:t>
            </a:r>
            <a:r>
              <a:rPr lang="da-DK" sz="2000" i="1" dirty="0" err="1" smtClean="0">
                <a:latin typeface="Times New Roman"/>
                <a:cs typeface="Times New Roman"/>
              </a:rPr>
              <a:t>Laut</a:t>
            </a:r>
            <a:r>
              <a:rPr lang="da-DK" sz="2000" i="1" dirty="0" smtClean="0">
                <a:latin typeface="Times New Roman"/>
                <a:cs typeface="Times New Roman"/>
              </a:rPr>
              <a:t>-</a:t>
            </a:r>
          </a:p>
          <a:p>
            <a:r>
              <a:rPr lang="da-DK" sz="2000" i="1" dirty="0" err="1">
                <a:latin typeface="Times New Roman"/>
                <a:cs typeface="Times New Roman"/>
              </a:rPr>
              <a:t>v</a:t>
            </a:r>
            <a:r>
              <a:rPr lang="da-DK" sz="2000" i="1" dirty="0" err="1" smtClean="0">
                <a:latin typeface="Times New Roman"/>
                <a:cs typeface="Times New Roman"/>
              </a:rPr>
              <a:t>erschiebung</a:t>
            </a:r>
            <a:r>
              <a:rPr lang="da-DK" sz="2000" i="1" dirty="0" smtClean="0">
                <a:latin typeface="Times New Roman"/>
                <a:cs typeface="Times New Roman"/>
              </a:rPr>
              <a:t> </a:t>
            </a:r>
            <a:r>
              <a:rPr lang="da-DK" sz="2000" dirty="0" smtClean="0">
                <a:latin typeface="Times New Roman"/>
                <a:cs typeface="Times New Roman"/>
              </a:rPr>
              <a:t>(1876)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2858400" y="-3175"/>
            <a:ext cx="6253200" cy="263525"/>
          </a:xfrm>
        </p:spPr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a-DK" dirty="0" smtClean="0"/>
              <a:t>Dias </a:t>
            </a:r>
            <a:fld id="{C3CC35E3-D664-4E28-B78A-E4B8421FC00F}" type="slidenum">
              <a:rPr lang="da-DK" smtClean="0"/>
              <a:pPr/>
              <a:t>6</a:t>
            </a:fld>
            <a:endParaRPr lang="da-DK" dirty="0"/>
          </a:p>
        </p:txBody>
      </p:sp>
      <p:pic>
        <p:nvPicPr>
          <p:cNvPr id="1026" name="Picture 2" descr="http://bits.wikimedia.org/static-1.24wmf5/skins/common/images/magnify-cli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1428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its.wikimedia.org/static-1.24wmf5/skins/common/images/magnify-cli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1428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its.wikimedia.org/static-1.24wmf5/skins/common/images/magnify-cli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1428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dfontes.uzh.ch/images/38325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6" y="1613187"/>
            <a:ext cx="310591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80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Example</a:t>
            </a:r>
            <a:r>
              <a:rPr lang="da-DK" dirty="0" smtClean="0"/>
              <a:t>: the </a:t>
            </a:r>
            <a:r>
              <a:rPr lang="da-DK" dirty="0" err="1" smtClean="0"/>
              <a:t>mouse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43608" y="1412776"/>
            <a:ext cx="6577012" cy="1911349"/>
          </a:xfrm>
        </p:spPr>
        <p:txBody>
          <a:bodyPr/>
          <a:lstStyle/>
          <a:p>
            <a:r>
              <a:rPr lang="da-DK" dirty="0" smtClean="0"/>
              <a:t>Dan. mus (hus)	</a:t>
            </a:r>
            <a:r>
              <a:rPr lang="da-DK" dirty="0"/>
              <a:t>	</a:t>
            </a:r>
            <a:r>
              <a:rPr lang="da-DK" dirty="0" smtClean="0"/>
              <a:t>OCS </a:t>
            </a:r>
            <a:r>
              <a:rPr lang="da-DK" dirty="0" err="1" smtClean="0"/>
              <a:t>my</a:t>
            </a:r>
            <a:r>
              <a:rPr lang="da-DK" dirty="0" err="1" smtClean="0">
                <a:latin typeface="Times New Roman"/>
                <a:cs typeface="Times New Roman"/>
              </a:rPr>
              <a:t>šŭ</a:t>
            </a:r>
            <a:r>
              <a:rPr lang="da-DK" dirty="0" smtClean="0">
                <a:latin typeface="Times New Roman"/>
                <a:cs typeface="Times New Roman"/>
              </a:rPr>
              <a:t> </a:t>
            </a:r>
            <a:r>
              <a:rPr lang="da-DK" dirty="0">
                <a:latin typeface="Times New Roman"/>
                <a:cs typeface="Times New Roman"/>
              </a:rPr>
              <a:t> </a:t>
            </a:r>
            <a:r>
              <a:rPr lang="da-DK" dirty="0" smtClean="0"/>
              <a:t>(</a:t>
            </a:r>
            <a:r>
              <a:rPr lang="da-DK" dirty="0" err="1" smtClean="0"/>
              <a:t>you</a:t>
            </a:r>
            <a:r>
              <a:rPr lang="da-DK" dirty="0" smtClean="0"/>
              <a:t>: ty)        </a:t>
            </a:r>
            <a:r>
              <a:rPr lang="da-DK" dirty="0" err="1" smtClean="0"/>
              <a:t>Lat</a:t>
            </a:r>
            <a:r>
              <a:rPr lang="da-DK" dirty="0" smtClean="0"/>
              <a:t>. </a:t>
            </a:r>
            <a:r>
              <a:rPr lang="da-DK" dirty="0" err="1" smtClean="0"/>
              <a:t>m</a:t>
            </a:r>
            <a:r>
              <a:rPr lang="da-DK" dirty="0" err="1" smtClean="0">
                <a:latin typeface="Times New Roman"/>
                <a:cs typeface="Times New Roman"/>
              </a:rPr>
              <a:t>ū</a:t>
            </a:r>
            <a:r>
              <a:rPr lang="da-DK" dirty="0" err="1" smtClean="0"/>
              <a:t>s</a:t>
            </a:r>
            <a:endParaRPr lang="da-DK" dirty="0" smtClean="0"/>
          </a:p>
          <a:p>
            <a:r>
              <a:rPr lang="da-DK" dirty="0" smtClean="0"/>
              <a:t>Eng. </a:t>
            </a:r>
            <a:r>
              <a:rPr lang="da-DK" dirty="0" err="1" smtClean="0"/>
              <a:t>mouse</a:t>
            </a:r>
            <a:r>
              <a:rPr lang="da-DK" dirty="0" smtClean="0"/>
              <a:t> (house)	</a:t>
            </a:r>
            <a:r>
              <a:rPr lang="da-DK" dirty="0" err="1" smtClean="0"/>
              <a:t>Russ</a:t>
            </a:r>
            <a:r>
              <a:rPr lang="da-DK" dirty="0" smtClean="0"/>
              <a:t>. </a:t>
            </a:r>
            <a:r>
              <a:rPr lang="da-DK" dirty="0" err="1"/>
              <a:t>m</a:t>
            </a:r>
            <a:r>
              <a:rPr lang="da-DK" dirty="0" err="1" smtClean="0"/>
              <a:t>y</a:t>
            </a:r>
            <a:r>
              <a:rPr lang="da-DK" dirty="0" err="1" smtClean="0">
                <a:latin typeface="Times New Roman"/>
                <a:cs typeface="Times New Roman"/>
              </a:rPr>
              <a:t>š</a:t>
            </a:r>
            <a:r>
              <a:rPr lang="da-DK" dirty="0" smtClean="0">
                <a:latin typeface="Times New Roman"/>
                <a:cs typeface="Times New Roman"/>
              </a:rPr>
              <a:t>’	               </a:t>
            </a:r>
            <a:r>
              <a:rPr lang="da-DK" dirty="0" smtClean="0"/>
              <a:t>Gk.  </a:t>
            </a:r>
            <a:r>
              <a:rPr lang="da-DK" dirty="0" err="1"/>
              <a:t>m</a:t>
            </a:r>
            <a:r>
              <a:rPr lang="da-DK" dirty="0" err="1" smtClean="0">
                <a:latin typeface="Times New Roman"/>
                <a:cs typeface="Times New Roman"/>
              </a:rPr>
              <a:t>ū</a:t>
            </a:r>
            <a:r>
              <a:rPr lang="da-DK" dirty="0" err="1" smtClean="0"/>
              <a:t>s</a:t>
            </a:r>
            <a:endParaRPr lang="da-DK" dirty="0" smtClean="0"/>
          </a:p>
          <a:p>
            <a:r>
              <a:rPr lang="da-DK" dirty="0" err="1" smtClean="0"/>
              <a:t>Germ</a:t>
            </a:r>
            <a:r>
              <a:rPr lang="da-DK" dirty="0" smtClean="0"/>
              <a:t>. Maus</a:t>
            </a:r>
            <a:r>
              <a:rPr lang="da-DK" dirty="0"/>
              <a:t> </a:t>
            </a:r>
            <a:r>
              <a:rPr lang="da-DK" dirty="0" smtClean="0"/>
              <a:t>(Haus)			</a:t>
            </a:r>
            <a:r>
              <a:rPr lang="da-DK" dirty="0"/>
              <a:t> </a:t>
            </a:r>
            <a:r>
              <a:rPr lang="da-DK" dirty="0" smtClean="0"/>
              <a:t>          Pers. </a:t>
            </a:r>
            <a:r>
              <a:rPr lang="da-DK" dirty="0" err="1"/>
              <a:t>m</a:t>
            </a:r>
            <a:r>
              <a:rPr lang="da-DK" dirty="0" err="1" smtClean="0">
                <a:latin typeface="Times New Roman"/>
                <a:cs typeface="Times New Roman"/>
              </a:rPr>
              <a:t>ū</a:t>
            </a:r>
            <a:r>
              <a:rPr lang="da-DK" dirty="0" err="1" smtClean="0"/>
              <a:t>s</a:t>
            </a:r>
            <a:endParaRPr lang="da-DK" dirty="0" smtClean="0"/>
          </a:p>
          <a:p>
            <a:r>
              <a:rPr lang="da-DK" dirty="0" smtClean="0"/>
              <a:t>Dutch </a:t>
            </a:r>
            <a:r>
              <a:rPr lang="da-DK" dirty="0" err="1" smtClean="0"/>
              <a:t>muis</a:t>
            </a:r>
            <a:r>
              <a:rPr lang="da-DK" dirty="0" smtClean="0"/>
              <a:t> (</a:t>
            </a:r>
            <a:r>
              <a:rPr lang="da-DK" dirty="0" err="1" smtClean="0"/>
              <a:t>huis</a:t>
            </a:r>
            <a:r>
              <a:rPr lang="da-DK" dirty="0" smtClean="0"/>
              <a:t>)			           Skt. </a:t>
            </a:r>
            <a:r>
              <a:rPr lang="da-DK" dirty="0" err="1" smtClean="0"/>
              <a:t>m</a:t>
            </a:r>
            <a:r>
              <a:rPr lang="da-DK" dirty="0" err="1" smtClean="0">
                <a:latin typeface="Times New Roman"/>
                <a:cs typeface="Times New Roman"/>
              </a:rPr>
              <a:t>ū</a:t>
            </a:r>
            <a:r>
              <a:rPr lang="da-DK" dirty="0" err="1" smtClean="0"/>
              <a:t>s</a:t>
            </a:r>
            <a:r>
              <a:rPr lang="da-DK" dirty="0" smtClean="0">
                <a:latin typeface="EOMinion"/>
              </a:rPr>
              <a:t>̣</a:t>
            </a:r>
            <a:r>
              <a:rPr lang="da-DK" dirty="0" smtClean="0"/>
              <a:t>-					                        Arm. </a:t>
            </a:r>
            <a:r>
              <a:rPr lang="da-DK" dirty="0" err="1"/>
              <a:t>m</a:t>
            </a:r>
            <a:r>
              <a:rPr lang="da-DK" dirty="0" err="1" smtClean="0"/>
              <a:t>ukn</a:t>
            </a:r>
            <a:endParaRPr lang="da-DK" dirty="0" smtClean="0"/>
          </a:p>
          <a:p>
            <a:r>
              <a:rPr lang="da-DK" dirty="0"/>
              <a:t>	</a:t>
            </a:r>
            <a:r>
              <a:rPr lang="da-DK" dirty="0" smtClean="0"/>
              <a:t>				</a:t>
            </a:r>
            <a:r>
              <a:rPr lang="da-DK" dirty="0"/>
              <a:t> </a:t>
            </a:r>
            <a:r>
              <a:rPr lang="da-DK" dirty="0" smtClean="0"/>
              <a:t>          </a:t>
            </a:r>
            <a:r>
              <a:rPr lang="da-DK" dirty="0" err="1" smtClean="0"/>
              <a:t>Alb</a:t>
            </a:r>
            <a:r>
              <a:rPr lang="da-DK" dirty="0" smtClean="0"/>
              <a:t>. </a:t>
            </a:r>
            <a:r>
              <a:rPr lang="da-DK" dirty="0"/>
              <a:t>m</a:t>
            </a:r>
            <a:r>
              <a:rPr lang="da-DK" dirty="0" smtClean="0"/>
              <a:t>i 						           (</a:t>
            </a:r>
            <a:r>
              <a:rPr lang="da-DK" dirty="0" err="1" smtClean="0"/>
              <a:t>you</a:t>
            </a:r>
            <a:r>
              <a:rPr lang="da-DK" dirty="0" smtClean="0"/>
              <a:t>: ti)</a:t>
            </a:r>
          </a:p>
          <a:p>
            <a:r>
              <a:rPr lang="da-DK" dirty="0" err="1" smtClean="0"/>
              <a:t>Reconstruction</a:t>
            </a:r>
            <a:r>
              <a:rPr lang="da-DK" dirty="0" smtClean="0"/>
              <a:t>: </a:t>
            </a:r>
            <a:r>
              <a:rPr lang="da-DK" dirty="0" err="1" smtClean="0"/>
              <a:t>Proto</a:t>
            </a:r>
            <a:r>
              <a:rPr lang="da-DK" dirty="0" smtClean="0"/>
              <a:t>-</a:t>
            </a:r>
            <a:r>
              <a:rPr lang="da-DK" dirty="0" err="1" smtClean="0"/>
              <a:t>Indo</a:t>
            </a:r>
            <a:r>
              <a:rPr lang="da-DK" dirty="0" smtClean="0"/>
              <a:t>-European *</a:t>
            </a:r>
            <a:r>
              <a:rPr lang="da-DK" dirty="0" err="1" smtClean="0"/>
              <a:t>m</a:t>
            </a:r>
            <a:r>
              <a:rPr lang="da-DK" dirty="0" err="1" smtClean="0">
                <a:latin typeface="Times New Roman"/>
                <a:cs typeface="Times New Roman"/>
              </a:rPr>
              <a:t>ū</a:t>
            </a:r>
            <a:r>
              <a:rPr lang="da-DK" dirty="0" err="1" smtClean="0"/>
              <a:t>s</a:t>
            </a:r>
            <a:r>
              <a:rPr lang="da-DK" dirty="0" smtClean="0"/>
              <a:t> (or *</a:t>
            </a:r>
            <a:r>
              <a:rPr lang="da-DK" dirty="0" err="1" smtClean="0"/>
              <a:t>muhs</a:t>
            </a:r>
            <a:r>
              <a:rPr lang="da-DK" dirty="0" smtClean="0"/>
              <a:t>)</a:t>
            </a:r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2051720" y="4869160"/>
            <a:ext cx="3816424" cy="1008112"/>
          </a:xfrm>
        </p:spPr>
      </p:sp>
      <p:sp>
        <p:nvSpPr>
          <p:cNvPr id="6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3CC35E3-D664-4E28-B78A-E4B8421FC00F}" type="slidenum">
              <a:rPr lang="da-DK" smtClean="0"/>
              <a:pPr/>
              <a:t>7</a:t>
            </a:fld>
            <a:endParaRPr lang="da-DK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04090"/>
            <a:ext cx="4296723" cy="23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38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What</a:t>
            </a:r>
            <a:r>
              <a:rPr lang="da-DK" dirty="0" smtClean="0"/>
              <a:t> </a:t>
            </a:r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reconstruct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28700" lvl="1">
              <a:buFontTx/>
              <a:buChar char="-"/>
            </a:pPr>
            <a:r>
              <a:rPr lang="da-DK" dirty="0" err="1" smtClean="0"/>
              <a:t>Phonology</a:t>
            </a:r>
            <a:r>
              <a:rPr lang="da-DK" dirty="0" smtClean="0"/>
              <a:t> (”sounds”) : </a:t>
            </a:r>
            <a:r>
              <a:rPr lang="da-DK" dirty="0" err="1" smtClean="0"/>
              <a:t>e.g</a:t>
            </a:r>
            <a:r>
              <a:rPr lang="da-DK" dirty="0" smtClean="0"/>
              <a:t> </a:t>
            </a:r>
            <a:r>
              <a:rPr lang="da-DK" dirty="0" err="1" smtClean="0"/>
              <a:t>Germanic</a:t>
            </a:r>
            <a:r>
              <a:rPr lang="da-DK" dirty="0" smtClean="0"/>
              <a:t> and PIE *-</a:t>
            </a:r>
            <a:r>
              <a:rPr lang="da-DK" dirty="0" smtClean="0">
                <a:latin typeface="Times New Roman"/>
                <a:cs typeface="Times New Roman"/>
              </a:rPr>
              <a:t>ū</a:t>
            </a:r>
            <a:r>
              <a:rPr lang="da-DK" dirty="0" smtClean="0"/>
              <a:t>-, as in the </a:t>
            </a:r>
            <a:r>
              <a:rPr lang="da-DK" dirty="0" err="1" smtClean="0"/>
              <a:t>word</a:t>
            </a:r>
            <a:r>
              <a:rPr lang="da-DK" dirty="0" smtClean="0"/>
              <a:t> for ‘</a:t>
            </a:r>
            <a:r>
              <a:rPr lang="da-DK" dirty="0" err="1" smtClean="0"/>
              <a:t>mouse</a:t>
            </a:r>
            <a:r>
              <a:rPr lang="da-DK" dirty="0" smtClean="0"/>
              <a:t>’</a:t>
            </a:r>
          </a:p>
          <a:p>
            <a:pPr lvl="1" indent="0">
              <a:buNone/>
            </a:pPr>
            <a:endParaRPr lang="da-DK" dirty="0" smtClean="0"/>
          </a:p>
          <a:p>
            <a:pPr marL="1028700" lvl="1">
              <a:buFontTx/>
              <a:buChar char="-"/>
            </a:pPr>
            <a:r>
              <a:rPr lang="da-DK" dirty="0" err="1" smtClean="0"/>
              <a:t>Morphology</a:t>
            </a:r>
            <a:r>
              <a:rPr lang="da-DK" dirty="0" smtClean="0"/>
              <a:t> (”</a:t>
            </a:r>
            <a:r>
              <a:rPr lang="da-DK" dirty="0" err="1" smtClean="0"/>
              <a:t>grammar</a:t>
            </a:r>
            <a:r>
              <a:rPr lang="da-DK" dirty="0" smtClean="0"/>
              <a:t>”): </a:t>
            </a:r>
            <a:r>
              <a:rPr lang="da-DK" dirty="0" err="1" smtClean="0"/>
              <a:t>e.g</a:t>
            </a:r>
            <a:r>
              <a:rPr lang="da-DK" dirty="0" smtClean="0"/>
              <a:t>. </a:t>
            </a:r>
            <a:r>
              <a:rPr lang="da-DK" dirty="0" err="1" smtClean="0"/>
              <a:t>Germanic</a:t>
            </a:r>
            <a:r>
              <a:rPr lang="da-DK" dirty="0" smtClean="0"/>
              <a:t> </a:t>
            </a:r>
            <a:r>
              <a:rPr lang="da-DK" dirty="0" err="1" smtClean="0"/>
              <a:t>genitive</a:t>
            </a:r>
            <a:r>
              <a:rPr lang="da-DK" dirty="0" smtClean="0"/>
              <a:t>   	</a:t>
            </a:r>
            <a:r>
              <a:rPr lang="da-DK" dirty="0" err="1" smtClean="0"/>
              <a:t>ending</a:t>
            </a:r>
            <a:r>
              <a:rPr lang="da-DK" dirty="0" smtClean="0"/>
              <a:t> in *-s(-)</a:t>
            </a:r>
          </a:p>
          <a:p>
            <a:pPr lvl="1" indent="0">
              <a:buNone/>
            </a:pPr>
            <a:endParaRPr lang="da-DK" dirty="0" smtClean="0"/>
          </a:p>
          <a:p>
            <a:r>
              <a:rPr lang="da-DK" dirty="0" smtClean="0"/>
              <a:t>           - Whole </a:t>
            </a:r>
            <a:r>
              <a:rPr lang="da-DK" dirty="0" err="1" smtClean="0"/>
              <a:t>words</a:t>
            </a:r>
            <a:r>
              <a:rPr lang="da-DK" dirty="0" smtClean="0"/>
              <a:t>, </a:t>
            </a:r>
            <a:r>
              <a:rPr lang="da-DK" dirty="0" err="1" smtClean="0"/>
              <a:t>e.g</a:t>
            </a:r>
            <a:r>
              <a:rPr lang="da-DK" dirty="0" smtClean="0"/>
              <a:t>. </a:t>
            </a:r>
            <a:r>
              <a:rPr lang="da-DK" dirty="0" err="1" smtClean="0"/>
              <a:t>Germanic</a:t>
            </a:r>
            <a:r>
              <a:rPr lang="da-DK" dirty="0" smtClean="0"/>
              <a:t> ‘</a:t>
            </a:r>
            <a:r>
              <a:rPr lang="da-DK" dirty="0" err="1" smtClean="0"/>
              <a:t>mouse</a:t>
            </a:r>
            <a:r>
              <a:rPr lang="da-DK" dirty="0" smtClean="0"/>
              <a:t>’</a:t>
            </a:r>
          </a:p>
          <a:p>
            <a:endParaRPr lang="da-DK" dirty="0" smtClean="0"/>
          </a:p>
          <a:p>
            <a:r>
              <a:rPr lang="da-DK" dirty="0" smtClean="0"/>
              <a:t>           -  </a:t>
            </a:r>
            <a:r>
              <a:rPr lang="da-DK" dirty="0" err="1" smtClean="0"/>
              <a:t>Syntax</a:t>
            </a:r>
            <a:r>
              <a:rPr lang="da-DK" dirty="0" smtClean="0"/>
              <a:t>/</a:t>
            </a:r>
            <a:r>
              <a:rPr lang="da-DK" dirty="0" err="1" smtClean="0"/>
              <a:t>whole</a:t>
            </a:r>
            <a:r>
              <a:rPr lang="da-DK" dirty="0" smtClean="0"/>
              <a:t> </a:t>
            </a:r>
            <a:r>
              <a:rPr lang="da-DK" dirty="0" err="1" smtClean="0"/>
              <a:t>phrases</a:t>
            </a:r>
            <a:r>
              <a:rPr lang="da-DK" dirty="0" smtClean="0"/>
              <a:t>: </a:t>
            </a:r>
            <a:r>
              <a:rPr lang="da-DK" dirty="0" err="1" smtClean="0"/>
              <a:t>rarely</a:t>
            </a:r>
            <a:r>
              <a:rPr lang="da-DK" dirty="0" smtClean="0"/>
              <a:t> and more </a:t>
            </a:r>
            <a:r>
              <a:rPr lang="da-DK" dirty="0" err="1" smtClean="0"/>
              <a:t>difficult</a:t>
            </a:r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3CC35E3-D664-4E28-B78A-E4B8421FC00F}" type="slidenum">
              <a:rPr lang="da-DK" smtClean="0"/>
              <a:pPr/>
              <a:t>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316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What</a:t>
            </a:r>
            <a:r>
              <a:rPr lang="da-DK" dirty="0" smtClean="0"/>
              <a:t> is </a:t>
            </a:r>
            <a:r>
              <a:rPr lang="da-DK" dirty="0" err="1" smtClean="0"/>
              <a:t>palaeolinguistics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If a given </a:t>
            </a:r>
            <a:r>
              <a:rPr lang="da-DK" dirty="0" err="1"/>
              <a:t>word</a:t>
            </a:r>
            <a:r>
              <a:rPr lang="da-DK" dirty="0"/>
              <a:t> or </a:t>
            </a:r>
            <a:r>
              <a:rPr lang="da-DK" dirty="0" err="1"/>
              <a:t>phrase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reconstructed</a:t>
            </a:r>
            <a:r>
              <a:rPr lang="da-DK" dirty="0"/>
              <a:t> on the basis of </a:t>
            </a:r>
            <a:r>
              <a:rPr lang="da-DK" dirty="0" err="1"/>
              <a:t>several</a:t>
            </a:r>
            <a:r>
              <a:rPr lang="da-DK" dirty="0"/>
              <a:t> – </a:t>
            </a:r>
            <a:r>
              <a:rPr lang="da-DK" dirty="0" err="1"/>
              <a:t>preferably</a:t>
            </a:r>
            <a:r>
              <a:rPr lang="da-DK" dirty="0"/>
              <a:t> </a:t>
            </a:r>
            <a:r>
              <a:rPr lang="da-DK" dirty="0" err="1"/>
              <a:t>geographically</a:t>
            </a:r>
            <a:r>
              <a:rPr lang="da-DK" dirty="0"/>
              <a:t> distant - branches of the Indo-European </a:t>
            </a:r>
            <a:r>
              <a:rPr lang="da-DK" dirty="0" err="1"/>
              <a:t>family</a:t>
            </a:r>
            <a:r>
              <a:rPr lang="da-DK" dirty="0"/>
              <a:t> with </a:t>
            </a:r>
            <a:r>
              <a:rPr lang="da-DK" dirty="0" err="1"/>
              <a:t>regular</a:t>
            </a:r>
            <a:r>
              <a:rPr lang="da-DK" dirty="0"/>
              <a:t> sound </a:t>
            </a:r>
            <a:r>
              <a:rPr lang="da-DK" dirty="0" err="1"/>
              <a:t>change</a:t>
            </a:r>
            <a:r>
              <a:rPr lang="da-DK" dirty="0"/>
              <a:t> and </a:t>
            </a:r>
            <a:r>
              <a:rPr lang="da-DK" dirty="0" smtClean="0"/>
              <a:t>(</a:t>
            </a:r>
            <a:r>
              <a:rPr lang="da-DK" dirty="0" err="1" smtClean="0"/>
              <a:t>reasonably</a:t>
            </a:r>
            <a:r>
              <a:rPr lang="da-DK" dirty="0" smtClean="0"/>
              <a:t>) </a:t>
            </a:r>
            <a:r>
              <a:rPr lang="da-DK" dirty="0" err="1"/>
              <a:t>identical</a:t>
            </a:r>
            <a:r>
              <a:rPr lang="da-DK" dirty="0"/>
              <a:t> </a:t>
            </a:r>
            <a:r>
              <a:rPr lang="da-DK" dirty="0" err="1"/>
              <a:t>meaning</a:t>
            </a:r>
            <a:r>
              <a:rPr lang="da-DK" dirty="0"/>
              <a:t>, the </a:t>
            </a:r>
            <a:r>
              <a:rPr lang="da-DK" dirty="0" err="1"/>
              <a:t>corresponding</a:t>
            </a:r>
            <a:r>
              <a:rPr lang="da-DK" dirty="0"/>
              <a:t> </a:t>
            </a:r>
            <a:r>
              <a:rPr lang="da-DK" dirty="0" err="1"/>
              <a:t>concept</a:t>
            </a:r>
            <a:r>
              <a:rPr lang="da-DK" dirty="0"/>
              <a:t> </a:t>
            </a:r>
            <a:r>
              <a:rPr lang="da-DK" dirty="0" err="1"/>
              <a:t>belongs</a:t>
            </a:r>
            <a:r>
              <a:rPr lang="da-DK" dirty="0"/>
              <a:t> to the </a:t>
            </a:r>
            <a:r>
              <a:rPr lang="da-DK" dirty="0" err="1"/>
              <a:t>common</a:t>
            </a:r>
            <a:r>
              <a:rPr lang="da-DK" dirty="0"/>
              <a:t>, </a:t>
            </a:r>
            <a:r>
              <a:rPr lang="da-DK" dirty="0" err="1"/>
              <a:t>inherited</a:t>
            </a:r>
            <a:r>
              <a:rPr lang="da-DK" dirty="0"/>
              <a:t> </a:t>
            </a:r>
            <a:r>
              <a:rPr lang="da-DK" dirty="0" err="1"/>
              <a:t>culture</a:t>
            </a:r>
            <a:r>
              <a:rPr lang="da-DK" dirty="0" smtClean="0"/>
              <a:t>.</a:t>
            </a:r>
          </a:p>
          <a:p>
            <a:endParaRPr lang="da-DK" dirty="0"/>
          </a:p>
          <a:p>
            <a:r>
              <a:rPr lang="da-DK" dirty="0" err="1" smtClean="0"/>
              <a:t>Beware</a:t>
            </a:r>
            <a:r>
              <a:rPr lang="da-DK" dirty="0" smtClean="0"/>
              <a:t> of 	</a:t>
            </a:r>
            <a:r>
              <a:rPr lang="da-DK" dirty="0" err="1" smtClean="0"/>
              <a:t>Loanwords</a:t>
            </a:r>
            <a:endParaRPr lang="da-DK" dirty="0" smtClean="0"/>
          </a:p>
          <a:p>
            <a:r>
              <a:rPr lang="da-DK" dirty="0"/>
              <a:t>	</a:t>
            </a:r>
            <a:r>
              <a:rPr lang="da-DK" dirty="0" smtClean="0"/>
              <a:t>	Independent formations</a:t>
            </a:r>
          </a:p>
          <a:p>
            <a:r>
              <a:rPr lang="da-DK" dirty="0"/>
              <a:t>	</a:t>
            </a:r>
            <a:r>
              <a:rPr lang="da-DK" dirty="0" smtClean="0"/>
              <a:t>	Attestation </a:t>
            </a:r>
            <a:r>
              <a:rPr lang="da-DK" dirty="0" err="1" smtClean="0"/>
              <a:t>only</a:t>
            </a:r>
            <a:r>
              <a:rPr lang="da-DK" dirty="0" smtClean="0"/>
              <a:t> in </a:t>
            </a:r>
            <a:r>
              <a:rPr lang="da-DK" dirty="0" err="1" smtClean="0"/>
              <a:t>neighbouring</a:t>
            </a:r>
            <a:r>
              <a:rPr lang="da-DK" dirty="0" smtClean="0"/>
              <a:t> branches</a:t>
            </a:r>
          </a:p>
          <a:p>
            <a:endParaRPr lang="da-DK" dirty="0"/>
          </a:p>
          <a:p>
            <a:r>
              <a:rPr lang="da-DK" dirty="0" smtClean="0"/>
              <a:t>So: the </a:t>
            </a:r>
            <a:r>
              <a:rPr lang="da-DK" dirty="0" err="1" smtClean="0"/>
              <a:t>Indo</a:t>
            </a:r>
            <a:r>
              <a:rPr lang="da-DK" dirty="0" smtClean="0"/>
              <a:t>-Europeans </a:t>
            </a:r>
            <a:r>
              <a:rPr lang="da-DK" dirty="0" err="1" smtClean="0"/>
              <a:t>knew</a:t>
            </a:r>
            <a:r>
              <a:rPr lang="da-DK" dirty="0" smtClean="0"/>
              <a:t> of </a:t>
            </a:r>
            <a:r>
              <a:rPr lang="da-DK" dirty="0" err="1" smtClean="0"/>
              <a:t>mice</a:t>
            </a:r>
            <a:r>
              <a:rPr lang="da-DK" dirty="0" smtClean="0"/>
              <a:t>, and </a:t>
            </a:r>
            <a:r>
              <a:rPr lang="da-DK" dirty="0" err="1" smtClean="0"/>
              <a:t>they</a:t>
            </a:r>
            <a:r>
              <a:rPr lang="da-DK" dirty="0" smtClean="0"/>
              <a:t> had </a:t>
            </a:r>
            <a:r>
              <a:rPr lang="da-DK" dirty="0" err="1" smtClean="0"/>
              <a:t>fathers</a:t>
            </a:r>
            <a:r>
              <a:rPr lang="da-DK" dirty="0" smtClean="0"/>
              <a:t> and </a:t>
            </a:r>
            <a:r>
              <a:rPr lang="da-DK" dirty="0" err="1" smtClean="0"/>
              <a:t>brothers</a:t>
            </a:r>
            <a:r>
              <a:rPr lang="da-DK" dirty="0" smtClean="0"/>
              <a:t>.</a:t>
            </a:r>
          </a:p>
          <a:p>
            <a:endParaRPr lang="da-DK" dirty="0"/>
          </a:p>
          <a:p>
            <a:r>
              <a:rPr lang="da-DK" dirty="0" smtClean="0"/>
              <a:t>But </a:t>
            </a:r>
            <a:r>
              <a:rPr lang="da-DK" dirty="0" err="1" smtClean="0"/>
              <a:t>what</a:t>
            </a:r>
            <a:r>
              <a:rPr lang="da-DK" dirty="0" smtClean="0"/>
              <a:t> </a:t>
            </a:r>
            <a:r>
              <a:rPr lang="da-DK" dirty="0" err="1" smtClean="0"/>
              <a:t>can</a:t>
            </a:r>
            <a:r>
              <a:rPr lang="da-DK" dirty="0" smtClean="0"/>
              <a:t> the </a:t>
            </a:r>
            <a:r>
              <a:rPr lang="da-DK" dirty="0" err="1" smtClean="0"/>
              <a:t>common</a:t>
            </a:r>
            <a:r>
              <a:rPr lang="da-DK" dirty="0" smtClean="0"/>
              <a:t> </a:t>
            </a:r>
            <a:r>
              <a:rPr lang="da-DK" dirty="0" err="1" smtClean="0"/>
              <a:t>vocabulary</a:t>
            </a:r>
            <a:r>
              <a:rPr lang="da-DK" dirty="0" smtClean="0"/>
              <a:t> </a:t>
            </a:r>
            <a:r>
              <a:rPr lang="da-DK" dirty="0" err="1" smtClean="0"/>
              <a:t>tell</a:t>
            </a:r>
            <a:r>
              <a:rPr lang="da-DK" dirty="0" smtClean="0"/>
              <a:t> </a:t>
            </a:r>
            <a:r>
              <a:rPr lang="da-DK" dirty="0" err="1" smtClean="0"/>
              <a:t>us</a:t>
            </a:r>
            <a:r>
              <a:rPr lang="da-DK" dirty="0" smtClean="0"/>
              <a:t> </a:t>
            </a:r>
            <a:r>
              <a:rPr lang="da-DK" dirty="0" err="1" smtClean="0"/>
              <a:t>about</a:t>
            </a:r>
            <a:r>
              <a:rPr lang="da-DK" dirty="0" smtClean="0"/>
              <a:t> </a:t>
            </a:r>
            <a:r>
              <a:rPr lang="da-DK" dirty="0" err="1" smtClean="0"/>
              <a:t>their</a:t>
            </a:r>
            <a:r>
              <a:rPr lang="da-DK" dirty="0" smtClean="0"/>
              <a:t> </a:t>
            </a:r>
            <a:r>
              <a:rPr lang="da-DK" dirty="0" err="1" smtClean="0"/>
              <a:t>culture</a:t>
            </a:r>
            <a:r>
              <a:rPr lang="da-DK" dirty="0"/>
              <a:t>?</a:t>
            </a:r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dirty="0"/>
              <a:t>	</a:t>
            </a:r>
            <a:r>
              <a:rPr lang="da-DK" dirty="0" smtClean="0"/>
              <a:t>	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3CC35E3-D664-4E28-B78A-E4B8421FC00F}" type="slidenum">
              <a:rPr lang="da-DK" smtClean="0"/>
              <a:pPr/>
              <a:t>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smtClean="0"/>
              <a:t>Institut for Nordiske Studier og Sprogvidenskab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143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um_dk">
  <a:themeElements>
    <a:clrScheme name="hum_dk 1">
      <a:dk1>
        <a:srgbClr val="6E6E6E"/>
      </a:dk1>
      <a:lt1>
        <a:srgbClr val="FFFFFF"/>
      </a:lt1>
      <a:dk2>
        <a:srgbClr val="365AA5"/>
      </a:dk2>
      <a:lt2>
        <a:srgbClr val="6E6E6E"/>
      </a:lt2>
      <a:accent1>
        <a:srgbClr val="365AA5"/>
      </a:accent1>
      <a:accent2>
        <a:srgbClr val="6885BA"/>
      </a:accent2>
      <a:accent3>
        <a:srgbClr val="FFFFFF"/>
      </a:accent3>
      <a:accent4>
        <a:srgbClr val="5D5D5D"/>
      </a:accent4>
      <a:accent5>
        <a:srgbClr val="AEB5CF"/>
      </a:accent5>
      <a:accent6>
        <a:srgbClr val="5E78A8"/>
      </a:accent6>
      <a:hlink>
        <a:srgbClr val="9AAFD1"/>
      </a:hlink>
      <a:folHlink>
        <a:srgbClr val="CDD6E8"/>
      </a:folHlink>
    </a:clrScheme>
    <a:fontScheme name="hum_d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um_dk 1">
        <a:dk1>
          <a:srgbClr val="6E6E6E"/>
        </a:dk1>
        <a:lt1>
          <a:srgbClr val="FFFFFF"/>
        </a:lt1>
        <a:dk2>
          <a:srgbClr val="365AA5"/>
        </a:dk2>
        <a:lt2>
          <a:srgbClr val="6E6E6E"/>
        </a:lt2>
        <a:accent1>
          <a:srgbClr val="365AA5"/>
        </a:accent1>
        <a:accent2>
          <a:srgbClr val="6885BA"/>
        </a:accent2>
        <a:accent3>
          <a:srgbClr val="FFFFFF"/>
        </a:accent3>
        <a:accent4>
          <a:srgbClr val="5D5D5D"/>
        </a:accent4>
        <a:accent5>
          <a:srgbClr val="AEB5CF"/>
        </a:accent5>
        <a:accent6>
          <a:srgbClr val="5E78A8"/>
        </a:accent6>
        <a:hlink>
          <a:srgbClr val="9AAFD1"/>
        </a:hlink>
        <a:folHlink>
          <a:srgbClr val="CDD6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4731</TotalTime>
  <Words>1739</Words>
  <Application>Microsoft Office PowerPoint</Application>
  <PresentationFormat>Skærmshow (4:3)</PresentationFormat>
  <Paragraphs>378</Paragraphs>
  <Slides>38</Slides>
  <Notes>14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38</vt:i4>
      </vt:variant>
    </vt:vector>
  </HeadingPairs>
  <TitlesOfParts>
    <vt:vector size="45" baseType="lpstr">
      <vt:lpstr>Aharoni</vt:lpstr>
      <vt:lpstr>Arial</vt:lpstr>
      <vt:lpstr>Book Antiqua</vt:lpstr>
      <vt:lpstr>EOMinion</vt:lpstr>
      <vt:lpstr>Times New Roman</vt:lpstr>
      <vt:lpstr>Verdana</vt:lpstr>
      <vt:lpstr>hum_dk</vt:lpstr>
      <vt:lpstr>Tracing the Indo-Europeans: their language and culture </vt:lpstr>
      <vt:lpstr>The Indo-European language family</vt:lpstr>
      <vt:lpstr>The roots of Indo-European studies</vt:lpstr>
      <vt:lpstr>Jacob Grimm (1785-1863; Deutsche Grammatik 1816)</vt:lpstr>
      <vt:lpstr>Other words with *p-</vt:lpstr>
      <vt:lpstr>Karl Verner (1846 - 1896) and the Neogrammarians</vt:lpstr>
      <vt:lpstr>Example: the mouse</vt:lpstr>
      <vt:lpstr>What can we reconstruct?</vt:lpstr>
      <vt:lpstr>What is palaeolinguistics?</vt:lpstr>
      <vt:lpstr>Set phrases</vt:lpstr>
      <vt:lpstr>August Schleicher’s Indo-European fable (1868)</vt:lpstr>
      <vt:lpstr>The Anatolian hypothesis</vt:lpstr>
      <vt:lpstr>The Pontic-Caspian (”kurgan”) hypothesis</vt:lpstr>
      <vt:lpstr>The Pontic-Caspian hyptothesis</vt:lpstr>
      <vt:lpstr>How did they get around? horse and wheel</vt:lpstr>
      <vt:lpstr>Wheeled vehicles</vt:lpstr>
      <vt:lpstr>How did they dress?</vt:lpstr>
      <vt:lpstr>The word for ‘wool’</vt:lpstr>
      <vt:lpstr>Wild and domesticated sheep</vt:lpstr>
      <vt:lpstr>Textile production</vt:lpstr>
      <vt:lpstr>The loom</vt:lpstr>
      <vt:lpstr>The garments – the gird, belt</vt:lpstr>
      <vt:lpstr>The string skirt</vt:lpstr>
      <vt:lpstr>The string skirt</vt:lpstr>
      <vt:lpstr>Ancient woolen textiles</vt:lpstr>
      <vt:lpstr>Ürümchi mummies (Elizabeth Barber 1999)</vt:lpstr>
      <vt:lpstr>What were their families like?</vt:lpstr>
      <vt:lpstr>How did they organize their society?</vt:lpstr>
      <vt:lpstr>The people, war and warbands</vt:lpstr>
      <vt:lpstr>War and warbands</vt:lpstr>
      <vt:lpstr>Wolf and dog</vt:lpstr>
      <vt:lpstr>Wolf and dog</vt:lpstr>
      <vt:lpstr>To become a wolf</vt:lpstr>
      <vt:lpstr>Wolf and dog</vt:lpstr>
      <vt:lpstr>Indo-European culture as mirrorred by the lexicon</vt:lpstr>
      <vt:lpstr>Indo-European culture as mirrored by the lexicon</vt:lpstr>
      <vt:lpstr>Indo-European culture as mirrored by the lexicon</vt:lpstr>
      <vt:lpstr>What did they have and what did’nt they?</vt:lpstr>
    </vt:vector>
  </TitlesOfParts>
  <Company>Københavns Universitet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install</dc:creator>
  <cp:lastModifiedBy>olsen</cp:lastModifiedBy>
  <cp:revision>354</cp:revision>
  <cp:lastPrinted>2015-04-18T10:50:30Z</cp:lastPrinted>
  <dcterms:created xsi:type="dcterms:W3CDTF">2005-11-10T15:02:29Z</dcterms:created>
  <dcterms:modified xsi:type="dcterms:W3CDTF">2016-10-18T16:39:05Z</dcterms:modified>
</cp:coreProperties>
</file>